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59" r:id="rId4"/>
    <p:sldId id="279" r:id="rId5"/>
    <p:sldId id="260" r:id="rId6"/>
    <p:sldId id="261" r:id="rId7"/>
    <p:sldId id="262" r:id="rId8"/>
    <p:sldId id="263" r:id="rId9"/>
    <p:sldId id="264" r:id="rId10"/>
    <p:sldId id="265" r:id="rId11"/>
    <p:sldId id="268" r:id="rId12"/>
    <p:sldId id="269" r:id="rId13"/>
    <p:sldId id="270" r:id="rId14"/>
    <p:sldId id="271" r:id="rId15"/>
    <p:sldId id="281" r:id="rId16"/>
    <p:sldId id="272" r:id="rId17"/>
    <p:sldId id="267" r:id="rId18"/>
    <p:sldId id="276" r:id="rId19"/>
    <p:sldId id="273" r:id="rId20"/>
    <p:sldId id="275" r:id="rId21"/>
    <p:sldId id="277" r:id="rId22"/>
    <p:sldId id="278" r:id="rId2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794" y="-43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U.S</c:v>
                </c:pt>
              </c:strCache>
            </c:strRef>
          </c:tx>
          <c:spPr>
            <a:solidFill>
              <a:schemeClr val="tx2">
                <a:lumMod val="60000"/>
                <a:lumOff val="40000"/>
              </a:schemeClr>
            </a:solidFill>
          </c:spPr>
          <c:invertIfNegative val="0"/>
          <c:cat>
            <c:numRef>
              <c:f>Sheet1!$A$2:$A$4</c:f>
              <c:numCache>
                <c:formatCode>General</c:formatCode>
                <c:ptCount val="3"/>
                <c:pt idx="0">
                  <c:v>2000</c:v>
                </c:pt>
                <c:pt idx="1">
                  <c:v>2010</c:v>
                </c:pt>
                <c:pt idx="2">
                  <c:v>2020</c:v>
                </c:pt>
              </c:numCache>
            </c:numRef>
          </c:cat>
          <c:val>
            <c:numRef>
              <c:f>Sheet1!$B$2:$B$4</c:f>
              <c:numCache>
                <c:formatCode>General</c:formatCode>
                <c:ptCount val="3"/>
                <c:pt idx="0">
                  <c:v>17</c:v>
                </c:pt>
                <c:pt idx="1">
                  <c:v>14</c:v>
                </c:pt>
                <c:pt idx="2">
                  <c:v>11</c:v>
                </c:pt>
              </c:numCache>
            </c:numRef>
          </c:val>
        </c:ser>
        <c:ser>
          <c:idx val="1"/>
          <c:order val="1"/>
          <c:tx>
            <c:strRef>
              <c:f>Sheet1!$C$1</c:f>
              <c:strCache>
                <c:ptCount val="1"/>
                <c:pt idx="0">
                  <c:v>China</c:v>
                </c:pt>
              </c:strCache>
            </c:strRef>
          </c:tx>
          <c:spPr>
            <a:solidFill>
              <a:srgbClr val="FF0000"/>
            </a:solidFill>
          </c:spPr>
          <c:invertIfNegative val="0"/>
          <c:cat>
            <c:numRef>
              <c:f>Sheet1!$A$2:$A$4</c:f>
              <c:numCache>
                <c:formatCode>General</c:formatCode>
                <c:ptCount val="3"/>
                <c:pt idx="0">
                  <c:v>2000</c:v>
                </c:pt>
                <c:pt idx="1">
                  <c:v>2010</c:v>
                </c:pt>
                <c:pt idx="2">
                  <c:v>2020</c:v>
                </c:pt>
              </c:numCache>
            </c:numRef>
          </c:cat>
          <c:val>
            <c:numRef>
              <c:f>Sheet1!$C$2:$C$4</c:f>
              <c:numCache>
                <c:formatCode>General</c:formatCode>
                <c:ptCount val="3"/>
                <c:pt idx="0">
                  <c:v>17</c:v>
                </c:pt>
                <c:pt idx="1">
                  <c:v>18</c:v>
                </c:pt>
                <c:pt idx="2">
                  <c:v>29</c:v>
                </c:pt>
              </c:numCache>
            </c:numRef>
          </c:val>
        </c:ser>
        <c:ser>
          <c:idx val="2"/>
          <c:order val="2"/>
          <c:tx>
            <c:strRef>
              <c:f>Sheet1!$D$1</c:f>
              <c:strCache>
                <c:ptCount val="1"/>
                <c:pt idx="0">
                  <c:v>Russia</c:v>
                </c:pt>
              </c:strCache>
            </c:strRef>
          </c:tx>
          <c:spPr>
            <a:solidFill>
              <a:srgbClr val="FFFF00"/>
            </a:solidFill>
          </c:spPr>
          <c:invertIfNegative val="0"/>
          <c:cat>
            <c:numRef>
              <c:f>Sheet1!$A$2:$A$4</c:f>
              <c:numCache>
                <c:formatCode>General</c:formatCode>
                <c:ptCount val="3"/>
                <c:pt idx="0">
                  <c:v>2000</c:v>
                </c:pt>
                <c:pt idx="1">
                  <c:v>2010</c:v>
                </c:pt>
                <c:pt idx="2">
                  <c:v>2020</c:v>
                </c:pt>
              </c:numCache>
            </c:numRef>
          </c:cat>
          <c:val>
            <c:numRef>
              <c:f>Sheet1!$D$2:$D$4</c:f>
              <c:numCache>
                <c:formatCode>General</c:formatCode>
                <c:ptCount val="3"/>
                <c:pt idx="0">
                  <c:v>12</c:v>
                </c:pt>
                <c:pt idx="1">
                  <c:v>11</c:v>
                </c:pt>
                <c:pt idx="2">
                  <c:v>7</c:v>
                </c:pt>
              </c:numCache>
            </c:numRef>
          </c:val>
        </c:ser>
        <c:ser>
          <c:idx val="3"/>
          <c:order val="3"/>
          <c:tx>
            <c:strRef>
              <c:f>Sheet1!$E$1</c:f>
              <c:strCache>
                <c:ptCount val="1"/>
                <c:pt idx="0">
                  <c:v>Japan</c:v>
                </c:pt>
              </c:strCache>
            </c:strRef>
          </c:tx>
          <c:spPr>
            <a:solidFill>
              <a:schemeClr val="accent6">
                <a:lumMod val="75000"/>
              </a:schemeClr>
            </a:solidFill>
          </c:spPr>
          <c:invertIfNegative val="0"/>
          <c:cat>
            <c:numRef>
              <c:f>Sheet1!$A$2:$A$4</c:f>
              <c:numCache>
                <c:formatCode>General</c:formatCode>
                <c:ptCount val="3"/>
                <c:pt idx="0">
                  <c:v>2000</c:v>
                </c:pt>
                <c:pt idx="1">
                  <c:v>2010</c:v>
                </c:pt>
                <c:pt idx="2">
                  <c:v>2020</c:v>
                </c:pt>
              </c:numCache>
            </c:numRef>
          </c:cat>
          <c:val>
            <c:numRef>
              <c:f>Sheet1!$E$2:$E$4</c:f>
              <c:numCache>
                <c:formatCode>General</c:formatCode>
                <c:ptCount val="3"/>
                <c:pt idx="0">
                  <c:v>10</c:v>
                </c:pt>
                <c:pt idx="1">
                  <c:v>7</c:v>
                </c:pt>
                <c:pt idx="2">
                  <c:v>4</c:v>
                </c:pt>
              </c:numCache>
            </c:numRef>
          </c:val>
        </c:ser>
        <c:ser>
          <c:idx val="4"/>
          <c:order val="4"/>
          <c:tx>
            <c:strRef>
              <c:f>Sheet1!$F$1</c:f>
              <c:strCache>
                <c:ptCount val="1"/>
                <c:pt idx="0">
                  <c:v>India</c:v>
                </c:pt>
              </c:strCache>
            </c:strRef>
          </c:tx>
          <c:spPr>
            <a:solidFill>
              <a:srgbClr val="7030A0"/>
            </a:solidFill>
          </c:spPr>
          <c:invertIfNegative val="0"/>
          <c:cat>
            <c:numRef>
              <c:f>Sheet1!$A$2:$A$4</c:f>
              <c:numCache>
                <c:formatCode>General</c:formatCode>
                <c:ptCount val="3"/>
                <c:pt idx="0">
                  <c:v>2000</c:v>
                </c:pt>
                <c:pt idx="1">
                  <c:v>2010</c:v>
                </c:pt>
                <c:pt idx="2">
                  <c:v>2020</c:v>
                </c:pt>
              </c:numCache>
            </c:numRef>
          </c:cat>
          <c:val>
            <c:numRef>
              <c:f>Sheet1!$F$2:$F$4</c:f>
              <c:numCache>
                <c:formatCode>General</c:formatCode>
                <c:ptCount val="3"/>
                <c:pt idx="0">
                  <c:v>10</c:v>
                </c:pt>
                <c:pt idx="1">
                  <c:v>11</c:v>
                </c:pt>
                <c:pt idx="2">
                  <c:v>12</c:v>
                </c:pt>
              </c:numCache>
            </c:numRef>
          </c:val>
        </c:ser>
        <c:dLbls>
          <c:showLegendKey val="0"/>
          <c:showVal val="0"/>
          <c:showCatName val="0"/>
          <c:showSerName val="0"/>
          <c:showPercent val="0"/>
          <c:showBubbleSize val="0"/>
        </c:dLbls>
        <c:gapWidth val="150"/>
        <c:axId val="46791680"/>
        <c:axId val="58012416"/>
      </c:barChart>
      <c:catAx>
        <c:axId val="46791680"/>
        <c:scaling>
          <c:orientation val="minMax"/>
        </c:scaling>
        <c:delete val="0"/>
        <c:axPos val="b"/>
        <c:numFmt formatCode="General" sourceLinked="1"/>
        <c:majorTickMark val="out"/>
        <c:minorTickMark val="none"/>
        <c:tickLblPos val="nextTo"/>
        <c:crossAx val="58012416"/>
        <c:crosses val="autoZero"/>
        <c:auto val="1"/>
        <c:lblAlgn val="ctr"/>
        <c:lblOffset val="100"/>
        <c:noMultiLvlLbl val="0"/>
      </c:catAx>
      <c:valAx>
        <c:axId val="58012416"/>
        <c:scaling>
          <c:orientation val="minMax"/>
        </c:scaling>
        <c:delete val="0"/>
        <c:axPos val="l"/>
        <c:majorGridlines/>
        <c:numFmt formatCode="General" sourceLinked="1"/>
        <c:majorTickMark val="out"/>
        <c:minorTickMark val="none"/>
        <c:tickLblPos val="nextTo"/>
        <c:crossAx val="46791680"/>
        <c:crosses val="autoZero"/>
        <c:crossBetween val="between"/>
      </c:valAx>
      <c:spPr>
        <a:solidFill>
          <a:schemeClr val="tx1">
            <a:lumMod val="65000"/>
          </a:schemeClr>
        </a:solidFill>
        <a:ln>
          <a:solidFill>
            <a:schemeClr val="accent1"/>
          </a:solidFill>
        </a:ln>
        <a:effectLst>
          <a:outerShdw blurRad="50800" dist="38100" dir="2700000" algn="tl" rotWithShape="0">
            <a:prstClr val="black">
              <a:alpha val="40000"/>
            </a:prstClr>
          </a:outerShdw>
        </a:effectLst>
        <a:scene3d>
          <a:camera prst="orthographicFront"/>
          <a:lightRig rig="threePt" dir="t"/>
        </a:scene3d>
        <a:sp3d>
          <a:bevelT/>
        </a:sp3d>
      </c:spPr>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China</c:v>
                </c:pt>
                <c:pt idx="1">
                  <c:v>India</c:v>
                </c:pt>
                <c:pt idx="2">
                  <c:v>Europe</c:v>
                </c:pt>
                <c:pt idx="3">
                  <c:v>U.S.</c:v>
                </c:pt>
              </c:strCache>
            </c:strRef>
          </c:cat>
          <c:val>
            <c:numRef>
              <c:f>Sheet1!$B$2:$B$5</c:f>
              <c:numCache>
                <c:formatCode>General</c:formatCode>
                <c:ptCount val="4"/>
                <c:pt idx="0">
                  <c:v>10</c:v>
                </c:pt>
                <c:pt idx="1">
                  <c:v>10</c:v>
                </c:pt>
                <c:pt idx="2">
                  <c:v>5</c:v>
                </c:pt>
                <c:pt idx="3">
                  <c:v>2</c:v>
                </c:pt>
              </c:numCache>
            </c:numRef>
          </c:val>
        </c:ser>
        <c:dLbls>
          <c:showLegendKey val="0"/>
          <c:showVal val="0"/>
          <c:showCatName val="0"/>
          <c:showSerName val="0"/>
          <c:showPercent val="0"/>
          <c:showBubbleSize val="0"/>
        </c:dLbls>
        <c:gapWidth val="150"/>
        <c:axId val="58406016"/>
        <c:axId val="58407552"/>
      </c:barChart>
      <c:catAx>
        <c:axId val="58406016"/>
        <c:scaling>
          <c:orientation val="minMax"/>
        </c:scaling>
        <c:delete val="0"/>
        <c:axPos val="b"/>
        <c:majorTickMark val="out"/>
        <c:minorTickMark val="none"/>
        <c:tickLblPos val="nextTo"/>
        <c:crossAx val="58407552"/>
        <c:crosses val="autoZero"/>
        <c:auto val="1"/>
        <c:lblAlgn val="ctr"/>
        <c:lblOffset val="100"/>
        <c:noMultiLvlLbl val="0"/>
      </c:catAx>
      <c:valAx>
        <c:axId val="58407552"/>
        <c:scaling>
          <c:orientation val="minMax"/>
        </c:scaling>
        <c:delete val="0"/>
        <c:axPos val="l"/>
        <c:majorGridlines/>
        <c:numFmt formatCode="General" sourceLinked="1"/>
        <c:majorTickMark val="out"/>
        <c:minorTickMark val="none"/>
        <c:tickLblPos val="nextTo"/>
        <c:crossAx val="584060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5EB9C791-DF60-4C37-8972-65DA0F194CA2}" type="datetimeFigureOut">
              <a:rPr lang="en-US" smtClean="0"/>
              <a:t>3/12/2013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C901336D-6469-4113-BB12-AA9C0FDB0208}" type="slidenum">
              <a:rPr lang="en-US" smtClean="0"/>
              <a:t>‹#›</a:t>
            </a:fld>
            <a:endParaRPr lang="en-US"/>
          </a:p>
        </p:txBody>
      </p:sp>
    </p:spTree>
    <p:extLst>
      <p:ext uri="{BB962C8B-B14F-4D97-AF65-F5344CB8AC3E}">
        <p14:creationId xmlns:p14="http://schemas.microsoft.com/office/powerpoint/2010/main" val="927813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0AB05CA6-02BD-4F88-94A3-BE314EB726B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EC8B52-D151-4F70-8C14-7A2951FBA263}"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6C649F-4916-4F85-BF4F-136357DD002B}"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6C649F-4916-4F85-BF4F-136357DD002B}"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6C649F-4916-4F85-BF4F-136357DD002B}"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6C649F-4916-4F85-BF4F-136357DD002B}"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F56A1E6-1E30-45F0-A238-321E65F40DDE}"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901336D-6469-4113-BB12-AA9C0FDB0208}" type="slidenum">
              <a:rPr lang="en-US" smtClean="0"/>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236FE9-1720-45F2-87AA-D4E675576217}" type="slidenum">
              <a:rPr lang="en-US" smtClean="0"/>
              <a:pPr/>
              <a:t>18</a:t>
            </a:fld>
            <a:endParaRPr lang="en-US"/>
          </a:p>
        </p:txBody>
      </p:sp>
    </p:spTree>
    <p:extLst>
      <p:ext uri="{BB962C8B-B14F-4D97-AF65-F5344CB8AC3E}">
        <p14:creationId xmlns:p14="http://schemas.microsoft.com/office/powerpoint/2010/main" val="35606820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6"/>
          <p:cNvSpPr>
            <a:spLocks noGrp="1" noChangeArrowheads="1"/>
          </p:cNvSpPr>
          <p:nvPr>
            <p:ph type="sldNum" sz="quarter"/>
          </p:nvPr>
        </p:nvSpPr>
        <p:spPr>
          <a:noFill/>
        </p:spPr>
        <p:txBody>
          <a:bodyPr/>
          <a:lstStyle/>
          <a:p>
            <a:pPr>
              <a:buFont typeface="Times New Roman" pitchFamily="18" charset="0"/>
              <a:buNone/>
            </a:pPr>
            <a:fld id="{F08E15F0-9E42-493A-A88D-CA06837F9F26}" type="slidenum">
              <a:rPr lang="en-US" smtClean="0">
                <a:latin typeface="Times New Roman" pitchFamily="18" charset="0"/>
                <a:ea typeface="SimSun" pitchFamily="2" charset="-122"/>
                <a:cs typeface="Tahoma" pitchFamily="34" charset="0"/>
              </a:rPr>
              <a:pPr>
                <a:buFont typeface="Times New Roman" pitchFamily="18" charset="0"/>
                <a:buNone/>
              </a:pPr>
              <a:t>19</a:t>
            </a:fld>
            <a:endParaRPr lang="en-US" smtClean="0">
              <a:latin typeface="Times New Roman" pitchFamily="18" charset="0"/>
              <a:ea typeface="SimSun" pitchFamily="2" charset="-122"/>
              <a:cs typeface="Tahoma" pitchFamily="34" charset="0"/>
            </a:endParaRPr>
          </a:p>
        </p:txBody>
      </p:sp>
      <p:sp>
        <p:nvSpPr>
          <p:cNvPr id="55299" name="Rectangle 1"/>
          <p:cNvSpPr>
            <a:spLocks noGrp="1" noRot="1" noChangeAspect="1" noChangeArrowheads="1" noTextEdit="1"/>
          </p:cNvSpPr>
          <p:nvPr>
            <p:ph type="sldImg"/>
          </p:nvPr>
        </p:nvSpPr>
        <p:spPr>
          <a:xfrm>
            <a:off x="1504950" y="801688"/>
            <a:ext cx="5281613" cy="3960812"/>
          </a:xfrm>
          <a:solidFill>
            <a:srgbClr val="FFFFFF"/>
          </a:solidFill>
          <a:ln>
            <a:solidFill>
              <a:srgbClr val="000000"/>
            </a:solidFill>
            <a:miter lim="800000"/>
          </a:ln>
        </p:spPr>
      </p:sp>
      <p:sp>
        <p:nvSpPr>
          <p:cNvPr id="55300" name="Rectangle 2"/>
          <p:cNvSpPr>
            <a:spLocks noGrp="1" noChangeArrowheads="1"/>
          </p:cNvSpPr>
          <p:nvPr>
            <p:ph type="body" idx="1"/>
          </p:nvPr>
        </p:nvSpPr>
        <p:spPr>
          <a:xfrm>
            <a:off x="829733" y="5015627"/>
            <a:ext cx="6632787" cy="4752260"/>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F56A1E6-1E30-45F0-A238-321E65F40DDE}"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901336D-6469-4113-BB12-AA9C0FDB0208}"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901336D-6469-4113-BB12-AA9C0FDB0208}" type="slidenum">
              <a:rPr lang="en-US" smtClean="0"/>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901336D-6469-4113-BB12-AA9C0FDB0208}" type="slidenum">
              <a:rPr lang="en-US" smtClean="0"/>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901336D-6469-4113-BB12-AA9C0FDB0208}"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F56A1E6-1E30-45F0-A238-321E65F40DDE}"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901336D-6469-4113-BB12-AA9C0FDB0208}"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EC8B52-D151-4F70-8C14-7A2951FBA263}"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901336D-6469-4113-BB12-AA9C0FDB0208}" type="slidenum">
              <a:rPr lang="en-US" smtClean="0"/>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EC8B52-D151-4F70-8C14-7A2951FBA263}"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901336D-6469-4113-BB12-AA9C0FDB0208}"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C17F5C-F213-4C6F-8E9A-415986B73091}" type="datetimeFigureOut">
              <a:rPr lang="en-US" smtClean="0"/>
              <a:t>3/12/2013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C9B70-3F8B-41F4-81CC-BA870538768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C17F5C-F213-4C6F-8E9A-415986B73091}" type="datetimeFigureOut">
              <a:rPr lang="en-US" smtClean="0"/>
              <a:t>3/12/2013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C9B70-3F8B-41F4-81CC-BA870538768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C17F5C-F213-4C6F-8E9A-415986B73091}" type="datetimeFigureOut">
              <a:rPr lang="en-US" smtClean="0"/>
              <a:t>3/12/2013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C9B70-3F8B-41F4-81CC-BA870538768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C17F5C-F213-4C6F-8E9A-415986B73091}" type="datetimeFigureOut">
              <a:rPr lang="en-US" smtClean="0"/>
              <a:t>3/12/2013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C9B70-3F8B-41F4-81CC-BA870538768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C17F5C-F213-4C6F-8E9A-415986B73091}" type="datetimeFigureOut">
              <a:rPr lang="en-US" smtClean="0"/>
              <a:t>3/12/2013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C9B70-3F8B-41F4-81CC-BA870538768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C17F5C-F213-4C6F-8E9A-415986B73091}" type="datetimeFigureOut">
              <a:rPr lang="en-US" smtClean="0"/>
              <a:t>3/12/2013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C9B70-3F8B-41F4-81CC-BA870538768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C17F5C-F213-4C6F-8E9A-415986B73091}" type="datetimeFigureOut">
              <a:rPr lang="en-US" smtClean="0"/>
              <a:t>3/12/2013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FC9B70-3F8B-41F4-81CC-BA870538768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C17F5C-F213-4C6F-8E9A-415986B73091}" type="datetimeFigureOut">
              <a:rPr lang="en-US" smtClean="0"/>
              <a:t>3/12/2013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FC9B70-3F8B-41F4-81CC-BA870538768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C17F5C-F213-4C6F-8E9A-415986B73091}" type="datetimeFigureOut">
              <a:rPr lang="en-US" smtClean="0"/>
              <a:t>3/12/2013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FC9B70-3F8B-41F4-81CC-BA870538768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C17F5C-F213-4C6F-8E9A-415986B73091}" type="datetimeFigureOut">
              <a:rPr lang="en-US" smtClean="0"/>
              <a:t>3/12/2013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C9B70-3F8B-41F4-81CC-BA870538768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C17F5C-F213-4C6F-8E9A-415986B73091}" type="datetimeFigureOut">
              <a:rPr lang="en-US" smtClean="0"/>
              <a:t>3/12/2013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C9B70-3F8B-41F4-81CC-BA870538768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C17F5C-F213-4C6F-8E9A-415986B73091}" type="datetimeFigureOut">
              <a:rPr lang="en-US" smtClean="0"/>
              <a:t>3/12/2013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FC9B70-3F8B-41F4-81CC-BA870538768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09600"/>
            <a:ext cx="8610600" cy="1569660"/>
          </a:xfrm>
          <a:prstGeom prst="rect">
            <a:avLst/>
          </a:prstGeom>
          <a:noFill/>
        </p:spPr>
        <p:txBody>
          <a:bodyPr wrap="square" rtlCol="0">
            <a:spAutoFit/>
          </a:bodyPr>
          <a:lstStyle/>
          <a:p>
            <a:pPr algn="ctr"/>
            <a:r>
              <a:rPr lang="en-US" sz="4800" dirty="0" smtClean="0">
                <a:latin typeface="Arial Black" pitchFamily="34" charset="0"/>
              </a:rPr>
              <a:t>Building a Strong Union and Secure Future</a:t>
            </a:r>
            <a:endParaRPr lang="en-US" sz="4800" dirty="0">
              <a:latin typeface="Arial Black" pitchFamily="34" charset="0"/>
            </a:endParaRPr>
          </a:p>
        </p:txBody>
      </p:sp>
      <p:pic>
        <p:nvPicPr>
          <p:cNvPr id="3" name="Picture 2" descr="C:\Users\Jim\Pictures\Renewing-America-Electrical-Workers-20120709.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2285999"/>
            <a:ext cx="6781800" cy="383875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7696200" cy="5909310"/>
          </a:xfrm>
          <a:prstGeom prst="rect">
            <a:avLst/>
          </a:prstGeom>
          <a:noFill/>
        </p:spPr>
        <p:txBody>
          <a:bodyPr wrap="square" rtlCol="0">
            <a:spAutoFit/>
          </a:bodyPr>
          <a:lstStyle/>
          <a:p>
            <a:pPr>
              <a:buFont typeface="Wingdings" pitchFamily="2" charset="2"/>
              <a:buChar char="Ø"/>
            </a:pPr>
            <a:r>
              <a:rPr lang="en-US" dirty="0" smtClean="0"/>
              <a:t> So, why is the level of American youth attending college declining?</a:t>
            </a:r>
          </a:p>
          <a:p>
            <a:pPr>
              <a:buFont typeface="Wingdings" pitchFamily="2" charset="2"/>
              <a:buChar char="Ø"/>
            </a:pPr>
            <a:endParaRPr lang="en-US" dirty="0" smtClean="0"/>
          </a:p>
          <a:p>
            <a:pPr>
              <a:buFont typeface="Wingdings" pitchFamily="2" charset="2"/>
              <a:buChar char="Ø"/>
            </a:pPr>
            <a:r>
              <a:rPr lang="en-US" dirty="0" smtClean="0"/>
              <a:t> For one thing, the cost of tuition is becoming unaffordable.</a:t>
            </a:r>
          </a:p>
          <a:p>
            <a:pPr>
              <a:buFont typeface="Wingdings" pitchFamily="2" charset="2"/>
              <a:buChar char="Ø"/>
            </a:pPr>
            <a:endParaRPr lang="en-US" dirty="0" smtClean="0"/>
          </a:p>
          <a:p>
            <a:pPr>
              <a:buFont typeface="Wingdings" pitchFamily="2" charset="2"/>
              <a:buChar char="Ø"/>
            </a:pPr>
            <a:r>
              <a:rPr lang="en-US" dirty="0"/>
              <a:t> </a:t>
            </a:r>
            <a:r>
              <a:rPr lang="en-US" dirty="0" smtClean="0"/>
              <a:t>In the past 30 years, tuition costs in the U.S. has soared 1200% !</a:t>
            </a:r>
          </a:p>
          <a:p>
            <a:pPr>
              <a:buFont typeface="Wingdings" pitchFamily="2" charset="2"/>
              <a:buChar char="Ø"/>
            </a:pPr>
            <a:endParaRPr lang="en-US" dirty="0"/>
          </a:p>
          <a:p>
            <a:pPr marL="225425" indent="-225425">
              <a:buFont typeface="Wingdings" pitchFamily="2" charset="2"/>
              <a:buChar char="Ø"/>
            </a:pPr>
            <a:r>
              <a:rPr lang="en-US" dirty="0" smtClean="0"/>
              <a:t>This triples the rate of inflation of all other consumer price increases during the same period of time.</a:t>
            </a:r>
          </a:p>
          <a:p>
            <a:pPr>
              <a:buFont typeface="Wingdings" pitchFamily="2" charset="2"/>
              <a:buChar char="Ø"/>
            </a:pPr>
            <a:endParaRPr lang="en-US" dirty="0"/>
          </a:p>
          <a:p>
            <a:pPr marL="225425" indent="-225425">
              <a:buFont typeface="Wingdings" pitchFamily="2" charset="2"/>
              <a:buChar char="Ø"/>
            </a:pPr>
            <a:r>
              <a:rPr lang="en-US" dirty="0" smtClean="0"/>
              <a:t>Fewer scholarships available to lower income and middle class families and less public funding result in far less opportunity for all.</a:t>
            </a:r>
          </a:p>
          <a:p>
            <a:pPr>
              <a:buFont typeface="Wingdings" pitchFamily="2" charset="2"/>
              <a:buChar char="Ø"/>
            </a:pPr>
            <a:endParaRPr lang="en-US" dirty="0"/>
          </a:p>
          <a:p>
            <a:pPr>
              <a:buFont typeface="Wingdings" pitchFamily="2" charset="2"/>
              <a:buChar char="Ø"/>
            </a:pPr>
            <a:r>
              <a:rPr lang="en-US" dirty="0" smtClean="0"/>
              <a:t> Today’s students are being forced to take on massive debt in student loans.</a:t>
            </a:r>
          </a:p>
          <a:p>
            <a:pPr>
              <a:buFont typeface="Wingdings" pitchFamily="2" charset="2"/>
              <a:buChar char="Ø"/>
            </a:pPr>
            <a:endParaRPr lang="en-US" dirty="0"/>
          </a:p>
          <a:p>
            <a:pPr>
              <a:buFont typeface="Wingdings" pitchFamily="2" charset="2"/>
              <a:buChar char="Ø"/>
            </a:pPr>
            <a:r>
              <a:rPr lang="en-US" dirty="0" smtClean="0"/>
              <a:t> Therefore, our youth is beginning to question, is college really worth it? </a:t>
            </a:r>
          </a:p>
          <a:p>
            <a:pPr>
              <a:buFont typeface="Wingdings" pitchFamily="2" charset="2"/>
              <a:buChar char="Ø"/>
            </a:pPr>
            <a:endParaRPr lang="en-US" dirty="0"/>
          </a:p>
          <a:p>
            <a:pPr>
              <a:buFont typeface="Wingdings" pitchFamily="2" charset="2"/>
              <a:buChar char="Ø"/>
            </a:pPr>
            <a:r>
              <a:rPr lang="en-US" dirty="0" smtClean="0"/>
              <a:t>The prospect of being saddled with long-term student loan debt is daunting. </a:t>
            </a:r>
          </a:p>
          <a:p>
            <a:pPr>
              <a:buFont typeface="Wingdings" pitchFamily="2" charset="2"/>
              <a:buChar char="Ø"/>
            </a:pPr>
            <a:endParaRPr lang="en-US" dirty="0"/>
          </a:p>
          <a:p>
            <a:pPr marL="225425" indent="-225425">
              <a:buFont typeface="Wingdings" pitchFamily="2" charset="2"/>
              <a:buChar char="Ø"/>
            </a:pPr>
            <a:r>
              <a:rPr lang="en-US" dirty="0" smtClean="0"/>
              <a:t>Add to that fewer opportunities for jobs and declining wage levels; it’s easy to understand the loss of faith in our system.</a:t>
            </a:r>
            <a:endParaRPr lang="en-US" dirty="0"/>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im\Pictures\Renewing-America-Electrical-Workers-20120709.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600200"/>
            <a:ext cx="8077200" cy="4572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57200" y="152400"/>
            <a:ext cx="8153400" cy="1261884"/>
          </a:xfrm>
          <a:prstGeom prst="rect">
            <a:avLst/>
          </a:prstGeom>
        </p:spPr>
        <p:txBody>
          <a:bodyPr wrap="square">
            <a:spAutoFit/>
          </a:bodyPr>
          <a:lstStyle/>
          <a:p>
            <a:pPr algn="ctr"/>
            <a:r>
              <a:rPr lang="en-US" sz="4000" dirty="0" smtClean="0">
                <a:latin typeface="Arial Black" pitchFamily="34" charset="0"/>
              </a:rPr>
              <a:t>Jobs - Jobs - Jobs</a:t>
            </a:r>
          </a:p>
          <a:p>
            <a:pPr algn="ctr"/>
            <a:endParaRPr lang="en-US" dirty="0" smtClean="0">
              <a:latin typeface="Arial Black" pitchFamily="34" charset="0"/>
            </a:endParaRPr>
          </a:p>
          <a:p>
            <a:pPr algn="ctr"/>
            <a:r>
              <a:rPr lang="en-US" dirty="0" smtClean="0">
                <a:latin typeface="Arial Black" pitchFamily="34" charset="0"/>
              </a:rPr>
              <a:t>3.  A public works program to rebuild our infrastructure </a:t>
            </a:r>
          </a:p>
        </p:txBody>
      </p:sp>
    </p:spTree>
    <p:extLst>
      <p:ext uri="{BB962C8B-B14F-4D97-AF65-F5344CB8AC3E}">
        <p14:creationId xmlns:p14="http://schemas.microsoft.com/office/powerpoint/2010/main" val="33049634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www.maineasce.org/downloads/ReportCard/Final/Grades.gif"/>
          <p:cNvPicPr>
            <a:picLocks noChangeAspect="1" noChangeArrowheads="1"/>
          </p:cNvPicPr>
          <p:nvPr/>
        </p:nvPicPr>
        <p:blipFill>
          <a:blip r:embed="rId3" cstate="print"/>
          <a:srcRect/>
          <a:stretch>
            <a:fillRect/>
          </a:stretch>
        </p:blipFill>
        <p:spPr bwMode="auto">
          <a:xfrm>
            <a:off x="6172200" y="1371600"/>
            <a:ext cx="1533525" cy="4733925"/>
          </a:xfrm>
          <a:prstGeom prst="rect">
            <a:avLst/>
          </a:prstGeom>
          <a:noFill/>
        </p:spPr>
      </p:pic>
      <p:pic>
        <p:nvPicPr>
          <p:cNvPr id="2054" name="Picture 6" descr="https://images.angelpub.com/2012/24/14890/infrastructure-report-card.jpg"/>
          <p:cNvPicPr>
            <a:picLocks noChangeAspect="1" noChangeArrowheads="1"/>
          </p:cNvPicPr>
          <p:nvPr/>
        </p:nvPicPr>
        <p:blipFill>
          <a:blip r:embed="rId4" cstate="print"/>
          <a:srcRect/>
          <a:stretch>
            <a:fillRect/>
          </a:stretch>
        </p:blipFill>
        <p:spPr bwMode="auto">
          <a:xfrm>
            <a:off x="533400" y="1295400"/>
            <a:ext cx="4648200" cy="4876800"/>
          </a:xfrm>
          <a:prstGeom prst="rect">
            <a:avLst/>
          </a:prstGeom>
          <a:noFill/>
        </p:spPr>
      </p:pic>
      <p:sp>
        <p:nvSpPr>
          <p:cNvPr id="5" name="TextBox 4"/>
          <p:cNvSpPr txBox="1"/>
          <p:nvPr/>
        </p:nvSpPr>
        <p:spPr>
          <a:xfrm>
            <a:off x="457200" y="228600"/>
            <a:ext cx="8382000" cy="1292662"/>
          </a:xfrm>
          <a:prstGeom prst="rect">
            <a:avLst/>
          </a:prstGeom>
          <a:noFill/>
        </p:spPr>
        <p:txBody>
          <a:bodyPr wrap="square" rtlCol="0">
            <a:spAutoFit/>
          </a:bodyPr>
          <a:lstStyle/>
          <a:p>
            <a:pPr algn="ctr"/>
            <a:r>
              <a:rPr lang="en-US" sz="2400" u="sng" dirty="0" smtClean="0">
                <a:latin typeface="Arial Black" pitchFamily="34" charset="0"/>
              </a:rPr>
              <a:t>How does the U.S. infrastructure grade out?</a:t>
            </a:r>
          </a:p>
          <a:p>
            <a:pPr algn="ctr"/>
            <a:endParaRPr lang="en-US" sz="1400" dirty="0">
              <a:latin typeface="Arial" pitchFamily="34" charset="0"/>
              <a:cs typeface="Arial" pitchFamily="34" charset="0"/>
            </a:endParaRPr>
          </a:p>
          <a:p>
            <a:pPr algn="ctr"/>
            <a:r>
              <a:rPr lang="en-US" sz="1600" dirty="0" smtClean="0">
                <a:latin typeface="Arial" pitchFamily="34" charset="0"/>
                <a:cs typeface="Arial" pitchFamily="34" charset="0"/>
              </a:rPr>
              <a:t>In its last report in 2009, The American Society of Civil Engineers graded us with a “D.”  </a:t>
            </a:r>
            <a:r>
              <a:rPr lang="en-US" sz="1600" dirty="0" smtClean="0">
                <a:latin typeface="Arial Black" pitchFamily="34" charset="0"/>
              </a:rPr>
              <a:t> </a:t>
            </a:r>
          </a:p>
          <a:p>
            <a:pPr algn="ctr"/>
            <a:endParaRPr lang="en-US" sz="2400" dirty="0">
              <a:latin typeface="Arial Black"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953610062"/>
              </p:ext>
            </p:extLst>
          </p:nvPr>
        </p:nvGraphicFramePr>
        <p:xfrm>
          <a:off x="533400" y="1397000"/>
          <a:ext cx="8229600" cy="47752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533400" y="457200"/>
            <a:ext cx="8229600" cy="369332"/>
          </a:xfrm>
          <a:prstGeom prst="rect">
            <a:avLst/>
          </a:prstGeom>
          <a:noFill/>
        </p:spPr>
        <p:txBody>
          <a:bodyPr wrap="square" rtlCol="0">
            <a:spAutoFit/>
          </a:bodyPr>
          <a:lstStyle/>
          <a:p>
            <a:pPr algn="ctr"/>
            <a:r>
              <a:rPr lang="en-US" dirty="0" smtClean="0">
                <a:latin typeface="Arial Black" pitchFamily="34" charset="0"/>
              </a:rPr>
              <a:t> Infrastructure Spending as a Percentage of GDP</a:t>
            </a:r>
            <a:endParaRPr lang="en-US" dirty="0">
              <a:latin typeface="Arial Black"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10600" cy="1200329"/>
          </a:xfrm>
          <a:prstGeom prst="rect">
            <a:avLst/>
          </a:prstGeom>
          <a:noFill/>
        </p:spPr>
        <p:txBody>
          <a:bodyPr wrap="square" rtlCol="0">
            <a:spAutoFit/>
          </a:bodyPr>
          <a:lstStyle/>
          <a:p>
            <a:pPr>
              <a:buFont typeface="Wingdings" pitchFamily="2" charset="2"/>
              <a:buChar char="Ø"/>
            </a:pPr>
            <a:r>
              <a:rPr lang="en-US" b="1" dirty="0" smtClean="0">
                <a:latin typeface="+mj-lt"/>
                <a:cs typeface="Arial" pitchFamily="34" charset="0"/>
              </a:rPr>
              <a:t> </a:t>
            </a:r>
            <a:r>
              <a:rPr lang="en-US" dirty="0" smtClean="0">
                <a:latin typeface="+mj-lt"/>
                <a:cs typeface="Arial" pitchFamily="34" charset="0"/>
              </a:rPr>
              <a:t>Our decaying infrastructure robs us of our ability to compete!</a:t>
            </a:r>
          </a:p>
          <a:p>
            <a:pPr>
              <a:buFont typeface="Wingdings" pitchFamily="2" charset="2"/>
              <a:buChar char="Ø"/>
            </a:pPr>
            <a:endParaRPr lang="en-US" b="1" dirty="0">
              <a:latin typeface="+mj-lt"/>
              <a:cs typeface="Arial" pitchFamily="34" charset="0"/>
            </a:endParaRPr>
          </a:p>
          <a:p>
            <a:pPr>
              <a:buFont typeface="Wingdings" pitchFamily="2" charset="2"/>
              <a:buChar char="Ø"/>
            </a:pPr>
            <a:r>
              <a:rPr lang="en-US" b="1" dirty="0" smtClean="0">
                <a:latin typeface="+mj-lt"/>
                <a:cs typeface="Arial" pitchFamily="34" charset="0"/>
              </a:rPr>
              <a:t> </a:t>
            </a:r>
            <a:r>
              <a:rPr lang="en-US" dirty="0" smtClean="0">
                <a:latin typeface="+mj-lt"/>
                <a:cs typeface="Arial" pitchFamily="34" charset="0"/>
              </a:rPr>
              <a:t>Should we accept failing grades in all areas of infrastructure capacity? Of course not.</a:t>
            </a:r>
            <a:endParaRPr lang="en-US" b="1" dirty="0" smtClean="0">
              <a:latin typeface="+mj-lt"/>
              <a:cs typeface="Arial" pitchFamily="34" charset="0"/>
            </a:endParaRPr>
          </a:p>
          <a:p>
            <a:endParaRPr lang="en-US" dirty="0">
              <a:latin typeface="Arial" pitchFamily="34" charset="0"/>
              <a:cs typeface="Arial" pitchFamily="34" charset="0"/>
            </a:endParaRPr>
          </a:p>
        </p:txBody>
      </p:sp>
      <p:sp>
        <p:nvSpPr>
          <p:cNvPr id="3" name="TextBox 2"/>
          <p:cNvSpPr txBox="1"/>
          <p:nvPr/>
        </p:nvSpPr>
        <p:spPr>
          <a:xfrm>
            <a:off x="228600" y="1371600"/>
            <a:ext cx="8686800" cy="5909310"/>
          </a:xfrm>
          <a:prstGeom prst="rect">
            <a:avLst/>
          </a:prstGeom>
          <a:noFill/>
        </p:spPr>
        <p:txBody>
          <a:bodyPr wrap="square" rtlCol="0">
            <a:spAutoFit/>
          </a:bodyPr>
          <a:lstStyle/>
          <a:p>
            <a:pPr marL="225425" indent="-225425">
              <a:buFont typeface="Wingdings" pitchFamily="2" charset="2"/>
              <a:buChar char="Ø"/>
            </a:pPr>
            <a:r>
              <a:rPr lang="en-US" dirty="0" smtClean="0"/>
              <a:t>During the “Great Depression,” President Roosevelt challenged the private sector: “Either you begin to hire workers or the government will.” They didn’t and he did !</a:t>
            </a:r>
          </a:p>
          <a:p>
            <a:pPr>
              <a:buFont typeface="Wingdings" pitchFamily="2" charset="2"/>
              <a:buChar char="Ø"/>
            </a:pPr>
            <a:endParaRPr lang="en-US" dirty="0"/>
          </a:p>
          <a:p>
            <a:pPr marL="225425" indent="-225425">
              <a:buFont typeface="Wingdings" pitchFamily="2" charset="2"/>
              <a:buChar char="Ø"/>
            </a:pPr>
            <a:r>
              <a:rPr lang="en-US" dirty="0" smtClean="0"/>
              <a:t>The result was millions of American</a:t>
            </a:r>
            <a:r>
              <a:rPr lang="en-US" dirty="0"/>
              <a:t>s</a:t>
            </a:r>
            <a:r>
              <a:rPr lang="en-US" dirty="0" smtClean="0"/>
              <a:t> went to work building infrastructure - parks, roads, utilities, and public services. We need to do the same today.</a:t>
            </a:r>
          </a:p>
          <a:p>
            <a:pPr>
              <a:buFont typeface="Wingdings" pitchFamily="2" charset="2"/>
              <a:buChar char="Ø"/>
            </a:pPr>
            <a:endParaRPr lang="en-US" dirty="0">
              <a:latin typeface="Arial" pitchFamily="34" charset="0"/>
              <a:cs typeface="Arial" pitchFamily="34" charset="0"/>
            </a:endParaRPr>
          </a:p>
          <a:p>
            <a:pPr marL="225425" indent="-225425">
              <a:buFont typeface="Wingdings" pitchFamily="2" charset="2"/>
              <a:buChar char="Ø"/>
            </a:pPr>
            <a:r>
              <a:rPr lang="en-US" dirty="0" smtClean="0">
                <a:latin typeface="+mj-lt"/>
                <a:cs typeface="Arial" pitchFamily="34" charset="0"/>
              </a:rPr>
              <a:t>A 5-year, $1.2 trillion infrastructure investment program would create 23,000 jobs for every $1 billion of investment. </a:t>
            </a:r>
          </a:p>
          <a:p>
            <a:pPr>
              <a:buFont typeface="Wingdings" pitchFamily="2" charset="2"/>
              <a:buChar char="Ø"/>
            </a:pPr>
            <a:endParaRPr lang="en-US" dirty="0" smtClean="0">
              <a:latin typeface="+mj-lt"/>
              <a:cs typeface="Arial" pitchFamily="34" charset="0"/>
            </a:endParaRPr>
          </a:p>
          <a:p>
            <a:pPr marL="225425" indent="-225425">
              <a:buFont typeface="Wingdings" pitchFamily="2" charset="2"/>
              <a:buChar char="Ø"/>
            </a:pPr>
            <a:r>
              <a:rPr lang="en-US" dirty="0" smtClean="0">
                <a:latin typeface="+mj-lt"/>
                <a:cs typeface="Arial" pitchFamily="34" charset="0"/>
              </a:rPr>
              <a:t>That would create 5.52 million jobs in each year of the 5-year program, or 27 million jobs. </a:t>
            </a:r>
          </a:p>
          <a:p>
            <a:endParaRPr lang="en-US" dirty="0" smtClean="0">
              <a:latin typeface="+mj-lt"/>
              <a:cs typeface="Arial" pitchFamily="34" charset="0"/>
            </a:endParaRPr>
          </a:p>
          <a:p>
            <a:pPr marL="225425" indent="-225425">
              <a:buFont typeface="Wingdings" pitchFamily="2" charset="2"/>
              <a:buChar char="Ø"/>
            </a:pPr>
            <a:r>
              <a:rPr lang="en-US" dirty="0" smtClean="0">
                <a:latin typeface="+mj-lt"/>
                <a:cs typeface="Arial" pitchFamily="34" charset="0"/>
              </a:rPr>
              <a:t>The U.S. economy relies on low transportation costs and the reliable delivery of clean water, natural gas, and electricity to businesses and households.</a:t>
            </a:r>
          </a:p>
          <a:p>
            <a:pPr>
              <a:buFont typeface="Wingdings" pitchFamily="2" charset="2"/>
              <a:buChar char="Ø"/>
            </a:pPr>
            <a:endParaRPr lang="en-US" dirty="0" smtClean="0">
              <a:latin typeface="+mj-lt"/>
              <a:cs typeface="Arial" pitchFamily="34" charset="0"/>
            </a:endParaRPr>
          </a:p>
          <a:p>
            <a:pPr marL="225425" indent="-225425">
              <a:buFont typeface="Wingdings" pitchFamily="2" charset="2"/>
              <a:buChar char="Ø"/>
            </a:pPr>
            <a:r>
              <a:rPr lang="en-US" dirty="0" smtClean="0">
                <a:latin typeface="+mj-lt"/>
                <a:cs typeface="Arial" pitchFamily="34" charset="0"/>
              </a:rPr>
              <a:t>It’s time to fix it, and who should pay the bill? How about those that benefit the most from infrastructure improvements --- those that are raking in the billions of dollars of profits that we have discussed.</a:t>
            </a:r>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76200"/>
            <a:ext cx="8839200" cy="7509748"/>
          </a:xfrm>
          <a:prstGeom prst="rect">
            <a:avLst/>
          </a:prstGeom>
          <a:noFill/>
        </p:spPr>
        <p:txBody>
          <a:bodyPr wrap="square" rtlCol="0">
            <a:spAutoFit/>
          </a:bodyPr>
          <a:lstStyle/>
          <a:p>
            <a:r>
              <a:rPr lang="en-US" sz="1600" b="1" dirty="0" smtClean="0">
                <a:latin typeface="+mj-lt"/>
                <a:cs typeface="Arial" pitchFamily="34" charset="0"/>
              </a:rPr>
              <a:t>Electricity:</a:t>
            </a:r>
          </a:p>
          <a:p>
            <a:pPr marL="285750" indent="-285750">
              <a:buFont typeface="Wingdings" pitchFamily="2" charset="2"/>
              <a:buChar char="Ø"/>
            </a:pPr>
            <a:r>
              <a:rPr lang="en-US" sz="1600" dirty="0" smtClean="0">
                <a:latin typeface="+mj-lt"/>
                <a:cs typeface="Arial" pitchFamily="34" charset="0"/>
              </a:rPr>
              <a:t>Unless substantial amounts of capital are invested over the next several decades in new generation, distribution and transmission facilities, service quality will continue to degrade and costs will skyrocket.</a:t>
            </a:r>
          </a:p>
          <a:p>
            <a:pPr marL="285750" indent="-285750">
              <a:buFont typeface="Wingdings" pitchFamily="2" charset="2"/>
              <a:buChar char="Ø"/>
            </a:pPr>
            <a:r>
              <a:rPr lang="en-US" sz="1600" dirty="0" smtClean="0">
                <a:latin typeface="+mj-lt"/>
                <a:cs typeface="Arial" pitchFamily="34" charset="0"/>
              </a:rPr>
              <a:t>Investments must be made in new technologies that will improve the existing electric system and advanced technologies that can revolutionize the electric grid.</a:t>
            </a:r>
          </a:p>
          <a:p>
            <a:pPr marL="285750" indent="-285750">
              <a:buFont typeface="Wingdings" pitchFamily="2" charset="2"/>
              <a:buChar char="Ø"/>
            </a:pPr>
            <a:r>
              <a:rPr lang="en-US" sz="1600" dirty="0" smtClean="0">
                <a:latin typeface="+mj-lt"/>
                <a:cs typeface="Arial" pitchFamily="34" charset="0"/>
              </a:rPr>
              <a:t>By 2030, electric utility investments needs could be as much as $1.5 trillion.</a:t>
            </a:r>
          </a:p>
          <a:p>
            <a:pPr marL="285750" indent="-285750">
              <a:buFont typeface="Wingdings" pitchFamily="2" charset="2"/>
              <a:buChar char="Ø"/>
            </a:pPr>
            <a:endParaRPr lang="en-US" sz="1600" dirty="0" smtClean="0">
              <a:latin typeface="+mj-lt"/>
              <a:cs typeface="Arial" pitchFamily="34" charset="0"/>
            </a:endParaRPr>
          </a:p>
          <a:p>
            <a:r>
              <a:rPr lang="en-US" sz="1600" b="1" dirty="0" smtClean="0">
                <a:latin typeface="+mj-lt"/>
                <a:cs typeface="Arial" pitchFamily="34" charset="0"/>
              </a:rPr>
              <a:t>Water:</a:t>
            </a:r>
          </a:p>
          <a:p>
            <a:pPr marL="285750" indent="-285750">
              <a:buFont typeface="Wingdings" pitchFamily="2" charset="2"/>
              <a:buChar char="Ø"/>
            </a:pPr>
            <a:r>
              <a:rPr lang="en-US" sz="1600" dirty="0" smtClean="0">
                <a:latin typeface="+mj-lt"/>
                <a:cs typeface="Arial" pitchFamily="34" charset="0"/>
              </a:rPr>
              <a:t>Aging, under-designed, or inadequately maintained systems discharge billions of gallons of untreated wastewater into U.S. surface waters each year.  Many systems have reached the end of their useful design lives. It has been estimated that the U.S. looses almost 7 billion gallons of drinking water every day.</a:t>
            </a:r>
          </a:p>
          <a:p>
            <a:pPr marL="285750" indent="-285750">
              <a:buFont typeface="Wingdings" pitchFamily="2" charset="2"/>
              <a:buChar char="Ø"/>
            </a:pPr>
            <a:r>
              <a:rPr lang="en-US" sz="1600" dirty="0" smtClean="0">
                <a:latin typeface="+mj-lt"/>
                <a:cs typeface="Arial" pitchFamily="34" charset="0"/>
              </a:rPr>
              <a:t>The poor condition of many of the nation’s 16,000 wastewater treatment facilities is the result of lack of investment.</a:t>
            </a:r>
          </a:p>
          <a:p>
            <a:pPr marL="285750" indent="-285750">
              <a:buFont typeface="Wingdings" pitchFamily="2" charset="2"/>
              <a:buChar char="Ø"/>
            </a:pPr>
            <a:r>
              <a:rPr lang="en-US" sz="1600" dirty="0" smtClean="0">
                <a:latin typeface="+mj-lt"/>
                <a:cs typeface="Arial" pitchFamily="34" charset="0"/>
              </a:rPr>
              <a:t>Investment must focus on upgrading and replacing existing systems, as well as building new ones, and watershed approaches that look more broadly at resources in a coordinated way.</a:t>
            </a:r>
          </a:p>
          <a:p>
            <a:pPr marL="285750" indent="-285750">
              <a:buFont typeface="Wingdings" pitchFamily="2" charset="2"/>
              <a:buChar char="Ø"/>
            </a:pPr>
            <a:endParaRPr lang="en-US" sz="1600" dirty="0" smtClean="0">
              <a:latin typeface="+mj-lt"/>
              <a:cs typeface="Arial" pitchFamily="34" charset="0"/>
            </a:endParaRPr>
          </a:p>
          <a:p>
            <a:r>
              <a:rPr lang="en-US" sz="1600" b="1" dirty="0" smtClean="0">
                <a:latin typeface="+mj-lt"/>
                <a:cs typeface="Arial" pitchFamily="34" charset="0"/>
              </a:rPr>
              <a:t>Natural Gas:</a:t>
            </a:r>
          </a:p>
          <a:p>
            <a:pPr marL="285750" indent="-285750">
              <a:buFont typeface="Wingdings" pitchFamily="2" charset="2"/>
              <a:buChar char="Ø"/>
            </a:pPr>
            <a:r>
              <a:rPr lang="en-US" sz="1600" dirty="0" smtClean="0">
                <a:latin typeface="+mj-lt"/>
                <a:cs typeface="Arial" pitchFamily="34" charset="0"/>
              </a:rPr>
              <a:t>Over the next 30 years, the Energy Information Administration expects domestic natural gas production to account for 30% of power generation, compared with 16% in 2000.</a:t>
            </a:r>
          </a:p>
          <a:p>
            <a:pPr marL="285750" indent="-285750">
              <a:buFont typeface="Wingdings" pitchFamily="2" charset="2"/>
              <a:buChar char="Ø"/>
            </a:pPr>
            <a:r>
              <a:rPr lang="en-US" sz="1600" dirty="0" smtClean="0">
                <a:latin typeface="+mj-lt"/>
                <a:cs typeface="Arial" pitchFamily="34" charset="0"/>
              </a:rPr>
              <a:t>Over half of the U.S. pipeline system was built before any federal regulatory oversight was enacted.  </a:t>
            </a:r>
          </a:p>
          <a:p>
            <a:pPr marL="285750" indent="-285750">
              <a:buFont typeface="Wingdings" pitchFamily="2" charset="2"/>
              <a:buChar char="Ø"/>
            </a:pPr>
            <a:r>
              <a:rPr lang="en-US" sz="1600" dirty="0" smtClean="0">
                <a:latin typeface="+mj-lt"/>
                <a:cs typeface="Arial" pitchFamily="34" charset="0"/>
              </a:rPr>
              <a:t>The U.S. natural gas distribution and transmission infrastructure is in critical need of assessment and modernization.</a:t>
            </a:r>
          </a:p>
          <a:p>
            <a:pPr marL="285750" indent="-285750">
              <a:buFont typeface="Wingdings" pitchFamily="2" charset="2"/>
              <a:buChar char="Ø"/>
            </a:pPr>
            <a:r>
              <a:rPr lang="en-US" sz="1600" dirty="0" smtClean="0">
                <a:latin typeface="+mj-lt"/>
                <a:cs typeface="Arial" pitchFamily="34" charset="0"/>
              </a:rPr>
              <a:t>Between 2005 and 2011, 11% of the incidents that involved gas mains involved cast or wrought iron even though only 2.7% of the distribution system is made out of these antiquated materials.</a:t>
            </a:r>
          </a:p>
          <a:p>
            <a:pPr marL="285750" indent="-285750">
              <a:buFont typeface="Wingdings" pitchFamily="2" charset="2"/>
              <a:buChar char="Ø"/>
            </a:pPr>
            <a:endParaRPr lang="en-US" sz="1400" dirty="0" smtClean="0">
              <a:latin typeface="Arial" pitchFamily="34" charset="0"/>
              <a:cs typeface="Arial" pitchFamily="34" charset="0"/>
            </a:endParaRPr>
          </a:p>
          <a:p>
            <a:pPr marL="285750" indent="-285750">
              <a:buFont typeface="Wingdings" pitchFamily="2" charset="2"/>
              <a:buChar char="Ø"/>
            </a:pPr>
            <a:endParaRPr lang="en-US" b="1" dirty="0" smtClean="0">
              <a:latin typeface="Arial" pitchFamily="34" charset="0"/>
              <a:cs typeface="Arial" pitchFamily="34" charset="0"/>
            </a:endParaRPr>
          </a:p>
          <a:p>
            <a:pPr marL="285750" indent="-285750">
              <a:buFont typeface="Wingdings" pitchFamily="2" charset="2"/>
              <a:buChar char="Ø"/>
            </a:pPr>
            <a:endParaRPr lang="en-US" dirty="0">
              <a:latin typeface="Arial" pitchFamily="34" charset="0"/>
              <a:cs typeface="Arial" pitchFamily="34" charset="0"/>
            </a:endParaRPr>
          </a:p>
        </p:txBody>
      </p:sp>
      <p:sp>
        <p:nvSpPr>
          <p:cNvPr id="3" name="TextBox 2"/>
          <p:cNvSpPr txBox="1"/>
          <p:nvPr/>
        </p:nvSpPr>
        <p:spPr>
          <a:xfrm>
            <a:off x="228600" y="1371600"/>
            <a:ext cx="8686800" cy="923330"/>
          </a:xfrm>
          <a:prstGeom prst="rect">
            <a:avLst/>
          </a:prstGeom>
          <a:noFill/>
        </p:spPr>
        <p:txBody>
          <a:bodyPr wrap="square" rtlCol="0">
            <a:spAutoFit/>
          </a:bodyPr>
          <a:lstStyle/>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a:p>
        </p:txBody>
      </p:sp>
    </p:spTree>
    <p:extLst>
      <p:ext uri="{BB962C8B-B14F-4D97-AF65-F5344CB8AC3E}">
        <p14:creationId xmlns:p14="http://schemas.microsoft.com/office/powerpoint/2010/main" val="31489236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0786" name="Picture 2" descr="http://www.onepennysheet.com/wp-content/uploads/2010/04/2179069381_6c98cc98e6.jpg"/>
          <p:cNvPicPr>
            <a:picLocks noChangeAspect="1" noChangeArrowheads="1"/>
          </p:cNvPicPr>
          <p:nvPr/>
        </p:nvPicPr>
        <p:blipFill>
          <a:blip r:embed="rId3" cstate="print"/>
          <a:srcRect/>
          <a:stretch>
            <a:fillRect/>
          </a:stretch>
        </p:blipFill>
        <p:spPr bwMode="auto">
          <a:xfrm>
            <a:off x="2133600" y="2286000"/>
            <a:ext cx="4762500" cy="3752851"/>
          </a:xfrm>
          <a:prstGeom prst="rect">
            <a:avLst/>
          </a:prstGeom>
          <a:noFill/>
        </p:spPr>
      </p:pic>
      <p:sp>
        <p:nvSpPr>
          <p:cNvPr id="3" name="Rectangle 2"/>
          <p:cNvSpPr/>
          <p:nvPr/>
        </p:nvSpPr>
        <p:spPr>
          <a:xfrm>
            <a:off x="1066800" y="304800"/>
            <a:ext cx="7010400" cy="1569660"/>
          </a:xfrm>
          <a:prstGeom prst="rect">
            <a:avLst/>
          </a:prstGeom>
        </p:spPr>
        <p:txBody>
          <a:bodyPr wrap="square">
            <a:spAutoFit/>
          </a:bodyPr>
          <a:lstStyle/>
          <a:p>
            <a:pPr algn="ctr"/>
            <a:r>
              <a:rPr lang="en-US" sz="3200" dirty="0" smtClean="0">
                <a:latin typeface="Arial Black" pitchFamily="34" charset="0"/>
              </a:rPr>
              <a:t>JOBS – JOBS – JOBS </a:t>
            </a:r>
          </a:p>
          <a:p>
            <a:pPr algn="ctr"/>
            <a:endParaRPr lang="en-US" sz="3200" dirty="0" smtClean="0">
              <a:latin typeface="Arial Black" pitchFamily="34" charset="0"/>
            </a:endParaRPr>
          </a:p>
          <a:p>
            <a:pPr algn="ctr"/>
            <a:r>
              <a:rPr lang="en-US" sz="3200" dirty="0" smtClean="0">
                <a:latin typeface="Arial Black" pitchFamily="34" charset="0"/>
              </a:rPr>
              <a:t>4. National Industrial Policy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14491"/>
            <a:ext cx="8077200" cy="6186309"/>
          </a:xfrm>
          <a:prstGeom prst="rect">
            <a:avLst/>
          </a:prstGeom>
          <a:noFill/>
        </p:spPr>
        <p:txBody>
          <a:bodyPr wrap="square" rtlCol="0">
            <a:spAutoFit/>
          </a:bodyPr>
          <a:lstStyle/>
          <a:p>
            <a:pPr>
              <a:buFont typeface="Wingdings" pitchFamily="2" charset="2"/>
              <a:buChar char="Ø"/>
            </a:pPr>
            <a:r>
              <a:rPr lang="en-US" dirty="0" smtClean="0"/>
              <a:t> We are one of the few nations on earth without a “National Industrial Policy.”</a:t>
            </a:r>
          </a:p>
          <a:p>
            <a:pPr>
              <a:buFont typeface="Wingdings" pitchFamily="2" charset="2"/>
              <a:buChar char="Ø"/>
            </a:pPr>
            <a:endParaRPr lang="en-US" dirty="0"/>
          </a:p>
          <a:p>
            <a:pPr marL="225425" indent="-225425">
              <a:buFont typeface="Wingdings" pitchFamily="2" charset="2"/>
              <a:buChar char="Ø"/>
            </a:pPr>
            <a:r>
              <a:rPr lang="en-US" dirty="0" smtClean="0"/>
              <a:t>Why aren’t we committed to maintaining at least minimum levels of production within our manufacturing industries?</a:t>
            </a:r>
          </a:p>
          <a:p>
            <a:pPr>
              <a:buFont typeface="Wingdings" pitchFamily="2" charset="2"/>
              <a:buChar char="Ø"/>
            </a:pPr>
            <a:endParaRPr lang="en-US" dirty="0"/>
          </a:p>
          <a:p>
            <a:pPr marL="225425" indent="-225425">
              <a:buFont typeface="Wingdings" pitchFamily="2" charset="2"/>
              <a:buChar char="Ø"/>
            </a:pPr>
            <a:r>
              <a:rPr lang="en-US" dirty="0" smtClean="0"/>
              <a:t>We first lost jobs and capacity in the clothing and textile industries, then within electronics, next came our ability to produce steel, and today it’s a steady erosion of auto jobs.</a:t>
            </a:r>
          </a:p>
          <a:p>
            <a:pPr>
              <a:buFont typeface="Wingdings" pitchFamily="2" charset="2"/>
              <a:buChar char="Ø"/>
            </a:pPr>
            <a:endParaRPr lang="en-US" dirty="0"/>
          </a:p>
          <a:p>
            <a:pPr>
              <a:buFont typeface="Wingdings" pitchFamily="2" charset="2"/>
              <a:buChar char="Ø"/>
            </a:pPr>
            <a:r>
              <a:rPr lang="en-US" dirty="0" smtClean="0"/>
              <a:t> Technology is like muscle - “You either use it or you lose it.”</a:t>
            </a:r>
          </a:p>
          <a:p>
            <a:pPr>
              <a:buFont typeface="Wingdings" pitchFamily="2" charset="2"/>
              <a:buChar char="Ø"/>
            </a:pPr>
            <a:endParaRPr lang="en-US" dirty="0"/>
          </a:p>
          <a:p>
            <a:pPr marL="225425" indent="-225425">
              <a:buFont typeface="Wingdings" pitchFamily="2" charset="2"/>
              <a:buChar char="Ø"/>
            </a:pPr>
            <a:r>
              <a:rPr lang="en-US" dirty="0" smtClean="0"/>
              <a:t>If we aren’t committed to continuing a manufacturing base, we will eventually lose our standing as the most technologically advanced nation.</a:t>
            </a:r>
          </a:p>
          <a:p>
            <a:pPr>
              <a:buFont typeface="Wingdings" pitchFamily="2" charset="2"/>
              <a:buChar char="Ø"/>
            </a:pPr>
            <a:endParaRPr lang="en-US" dirty="0"/>
          </a:p>
          <a:p>
            <a:pPr marL="225425" indent="-225425">
              <a:buFont typeface="Wingdings" pitchFamily="2" charset="2"/>
              <a:buChar char="Ø"/>
            </a:pPr>
            <a:r>
              <a:rPr lang="en-US" dirty="0" smtClean="0"/>
              <a:t>That not only threatens our economic future, but also impacts our national security in a world that is becoming more dangerous.</a:t>
            </a:r>
          </a:p>
          <a:p>
            <a:pPr>
              <a:buFont typeface="Wingdings" pitchFamily="2" charset="2"/>
              <a:buChar char="Ø"/>
            </a:pPr>
            <a:endParaRPr lang="en-US" dirty="0"/>
          </a:p>
          <a:p>
            <a:pPr marL="225425" indent="-225425">
              <a:buFont typeface="Wingdings" pitchFamily="2" charset="2"/>
              <a:buChar char="Ø"/>
            </a:pPr>
            <a:r>
              <a:rPr lang="en-US" dirty="0" smtClean="0"/>
              <a:t>Too many corporations that have reaped massive wealth are abandoning U.S. workers while exploiting workers in low wage regions across the globe.</a:t>
            </a:r>
          </a:p>
          <a:p>
            <a:pPr>
              <a:buFont typeface="Wingdings" pitchFamily="2" charset="2"/>
              <a:buChar char="Ø"/>
            </a:pPr>
            <a:endParaRPr lang="en-US" dirty="0"/>
          </a:p>
          <a:p>
            <a:pPr marL="225425" indent="-225425">
              <a:buFont typeface="Wingdings" pitchFamily="2" charset="2"/>
              <a:buChar char="Ø"/>
            </a:pPr>
            <a:r>
              <a:rPr lang="en-US" dirty="0" smtClean="0"/>
              <a:t>It’s time to demand that those who we have invested in, invest in us, and produce at least a minimum level  of product in America!</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0567" y="228600"/>
            <a:ext cx="8432800" cy="632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57305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idx="4294967295"/>
          </p:nvPr>
        </p:nvSpPr>
        <p:spPr>
          <a:xfrm>
            <a:off x="228600" y="0"/>
            <a:ext cx="8534400" cy="1477963"/>
          </a:xfrm>
        </p:spPr>
        <p:txBody>
          <a:bodyPr>
            <a:normAutofit/>
          </a:bodyPr>
          <a:lstStyle/>
          <a:p>
            <a:pP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200" b="1" dirty="0" smtClean="0">
                <a:solidFill>
                  <a:schemeClr val="tx1"/>
                </a:solidFill>
                <a:latin typeface="Arial" pitchFamily="34" charset="0"/>
                <a:cs typeface="Arial" pitchFamily="34" charset="0"/>
              </a:rPr>
              <a:t>JOBS – JOBS – JOBS </a:t>
            </a:r>
            <a:br>
              <a:rPr lang="en-US" sz="3200" b="1" dirty="0" smtClean="0">
                <a:solidFill>
                  <a:schemeClr val="tx1"/>
                </a:solidFill>
                <a:latin typeface="Arial" pitchFamily="34" charset="0"/>
                <a:cs typeface="Arial" pitchFamily="34" charset="0"/>
              </a:rPr>
            </a:br>
            <a:r>
              <a:rPr lang="en-US" sz="3200" b="1" dirty="0" smtClean="0">
                <a:solidFill>
                  <a:schemeClr val="tx1"/>
                </a:solidFill>
                <a:latin typeface="Arial" pitchFamily="34" charset="0"/>
                <a:cs typeface="Arial" pitchFamily="34" charset="0"/>
              </a:rPr>
              <a:t>5. Labor Law Reform</a:t>
            </a:r>
          </a:p>
        </p:txBody>
      </p:sp>
      <p:sp>
        <p:nvSpPr>
          <p:cNvPr id="6" name="TextBox 5"/>
          <p:cNvSpPr txBox="1"/>
          <p:nvPr/>
        </p:nvSpPr>
        <p:spPr>
          <a:xfrm>
            <a:off x="533400" y="1225689"/>
            <a:ext cx="8153400" cy="5632311"/>
          </a:xfrm>
          <a:prstGeom prst="rect">
            <a:avLst/>
          </a:prstGeom>
          <a:noFill/>
        </p:spPr>
        <p:txBody>
          <a:bodyPr wrap="square" rtlCol="0">
            <a:spAutoFit/>
          </a:bodyPr>
          <a:lstStyle/>
          <a:p>
            <a:pPr>
              <a:buFont typeface="Wingdings" pitchFamily="2" charset="2"/>
              <a:buChar char="Ø"/>
            </a:pPr>
            <a:r>
              <a:rPr lang="en-US" dirty="0" smtClean="0"/>
              <a:t> We shouldn’t settle for “just” jobs.</a:t>
            </a:r>
          </a:p>
          <a:p>
            <a:pPr>
              <a:buFont typeface="Wingdings" pitchFamily="2" charset="2"/>
              <a:buChar char="Ø"/>
            </a:pPr>
            <a:endParaRPr lang="en-US" dirty="0"/>
          </a:p>
          <a:p>
            <a:pPr marL="225425" indent="-225425">
              <a:buFont typeface="Wingdings" pitchFamily="2" charset="2"/>
              <a:buChar char="Ø"/>
            </a:pPr>
            <a:r>
              <a:rPr lang="en-US" dirty="0" smtClean="0"/>
              <a:t>We need good jobs, and that means union jobs with the right for workers to engage in collective bargaining. There are millions of workers who want to join unions and are prevented from doing so by our antiquated legal system.</a:t>
            </a:r>
          </a:p>
          <a:p>
            <a:pPr>
              <a:buFont typeface="Wingdings" pitchFamily="2" charset="2"/>
              <a:buChar char="Ø"/>
            </a:pPr>
            <a:endParaRPr lang="en-US" dirty="0"/>
          </a:p>
          <a:p>
            <a:pPr marL="225425" indent="-225425">
              <a:buFont typeface="Wingdings" pitchFamily="2" charset="2"/>
              <a:buChar char="Ø"/>
            </a:pPr>
            <a:r>
              <a:rPr lang="en-US" dirty="0" smtClean="0"/>
              <a:t>Laws ensuring workers’ rights to engage in organizing and collective bargaining haven’t been meaningfully changed to help workers since 1935.</a:t>
            </a:r>
          </a:p>
          <a:p>
            <a:pPr>
              <a:buFont typeface="Wingdings" pitchFamily="2" charset="2"/>
              <a:buChar char="Ø"/>
            </a:pPr>
            <a:endParaRPr lang="en-US" dirty="0"/>
          </a:p>
          <a:p>
            <a:pPr marL="225425" indent="-225425">
              <a:buFont typeface="Wingdings" pitchFamily="2" charset="2"/>
              <a:buChar char="Ø"/>
            </a:pPr>
            <a:r>
              <a:rPr lang="en-US" dirty="0" smtClean="0"/>
              <a:t>Corporations have caught on to union busting, and have become very effective in breaking the law and keeping unions out.</a:t>
            </a:r>
          </a:p>
          <a:p>
            <a:pPr>
              <a:buFont typeface="Wingdings" pitchFamily="2" charset="2"/>
              <a:buChar char="Ø"/>
            </a:pPr>
            <a:endParaRPr lang="en-US" dirty="0"/>
          </a:p>
          <a:p>
            <a:pPr marL="225425" indent="-225425">
              <a:buFont typeface="Wingdings" pitchFamily="2" charset="2"/>
              <a:buChar char="Ø"/>
            </a:pPr>
            <a:r>
              <a:rPr lang="en-US" dirty="0" smtClean="0"/>
              <a:t> Employers routinely break the law by intimidating and/or threatening workers and fire union organizers</a:t>
            </a:r>
            <a:r>
              <a:rPr lang="en-US" dirty="0">
                <a:latin typeface="Calibri" pitchFamily="34" charset="0"/>
              </a:rPr>
              <a:t>.</a:t>
            </a:r>
            <a:endParaRPr lang="en-US" dirty="0" smtClean="0">
              <a:latin typeface="Calibri" pitchFamily="34" charset="0"/>
            </a:endParaRPr>
          </a:p>
          <a:p>
            <a:pPr>
              <a:buFont typeface="Wingdings" pitchFamily="2" charset="2"/>
              <a:buChar char="Ø"/>
            </a:pPr>
            <a:endParaRPr lang="en-US" dirty="0">
              <a:latin typeface="Calibri" pitchFamily="34" charset="0"/>
            </a:endParaRPr>
          </a:p>
          <a:p>
            <a:pPr marL="225425" indent="-225425">
              <a:buFont typeface="Wingdings" pitchFamily="2" charset="2"/>
              <a:buChar char="Ø"/>
            </a:pPr>
            <a:r>
              <a:rPr lang="en-US" dirty="0" smtClean="0">
                <a:latin typeface="Calibri" pitchFamily="34" charset="0"/>
              </a:rPr>
              <a:t>Current law does not protect workers. The existing process is more favorable to business interests than to workers.</a:t>
            </a:r>
          </a:p>
          <a:p>
            <a:pPr>
              <a:buFont typeface="Wingdings" pitchFamily="2" charset="2"/>
              <a:buChar char="Ø"/>
            </a:pPr>
            <a:endParaRPr lang="en-US" dirty="0">
              <a:latin typeface="Calibri" pitchFamily="34" charset="0"/>
            </a:endParaRPr>
          </a:p>
          <a:p>
            <a:pPr>
              <a:buFont typeface="Wingdings" pitchFamily="2" charset="2"/>
              <a:buChar char="Ø"/>
            </a:pPr>
            <a:r>
              <a:rPr lang="en-US" dirty="0">
                <a:latin typeface="Calibri" pitchFamily="34" charset="0"/>
              </a:rPr>
              <a:t> </a:t>
            </a:r>
            <a:r>
              <a:rPr lang="en-US" dirty="0" smtClean="0">
                <a:latin typeface="Calibri" pitchFamily="34" charset="0"/>
              </a:rPr>
              <a:t>We need real labor law reform to protect workers rights!</a:t>
            </a:r>
          </a:p>
          <a:p>
            <a:pPr>
              <a:buFont typeface="Wingdings" pitchFamily="2" charset="2"/>
              <a:buChar char="Ø"/>
            </a:pP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
            <a:ext cx="8382000" cy="6740307"/>
          </a:xfrm>
          <a:prstGeom prst="rect">
            <a:avLst/>
          </a:prstGeom>
          <a:noFill/>
        </p:spPr>
        <p:txBody>
          <a:bodyPr wrap="square" rtlCol="0">
            <a:spAutoFit/>
          </a:bodyPr>
          <a:lstStyle/>
          <a:p>
            <a:endParaRPr lang="en-US" dirty="0"/>
          </a:p>
          <a:p>
            <a:pPr marL="225425" indent="-225425">
              <a:buFont typeface="Wingdings" pitchFamily="2" charset="2"/>
              <a:buChar char="Ø"/>
            </a:pPr>
            <a:r>
              <a:rPr lang="en-US" dirty="0" smtClean="0"/>
              <a:t>Over the past several weeks we have examined: “What’s wrong with America today.”</a:t>
            </a:r>
          </a:p>
          <a:p>
            <a:pPr>
              <a:buFont typeface="Wingdings" pitchFamily="2" charset="2"/>
              <a:buChar char="Ø"/>
            </a:pPr>
            <a:endParaRPr lang="en-US" dirty="0"/>
          </a:p>
          <a:p>
            <a:pPr marL="225425" indent="-225425">
              <a:buFont typeface="Wingdings" pitchFamily="2" charset="2"/>
              <a:buChar char="Ø"/>
            </a:pPr>
            <a:r>
              <a:rPr lang="en-US" dirty="0" smtClean="0"/>
              <a:t>Different than what we hear through mainstream media, America is not broke. But, that doesn’t mean we don’t face serious challenges.</a:t>
            </a:r>
          </a:p>
          <a:p>
            <a:pPr>
              <a:buFont typeface="Wingdings" pitchFamily="2" charset="2"/>
              <a:buChar char="Ø"/>
            </a:pPr>
            <a:endParaRPr lang="en-US" dirty="0"/>
          </a:p>
          <a:p>
            <a:pPr marL="225425" indent="-225425">
              <a:buFont typeface="Wingdings" pitchFamily="2" charset="2"/>
              <a:buChar char="Ø"/>
            </a:pPr>
            <a:r>
              <a:rPr lang="en-US" dirty="0" smtClean="0"/>
              <a:t>As a nation, we create a massive amount of wealth each year. We have the world’s largest GDP, and our corporations are experiencing record profitability and high shareholder value.</a:t>
            </a:r>
          </a:p>
          <a:p>
            <a:pPr>
              <a:buFont typeface="Wingdings" pitchFamily="2" charset="2"/>
              <a:buChar char="Ø"/>
            </a:pPr>
            <a:endParaRPr lang="en-US" dirty="0"/>
          </a:p>
          <a:p>
            <a:pPr marL="225425" indent="-225425">
              <a:buFont typeface="Wingdings" pitchFamily="2" charset="2"/>
              <a:buChar char="Ø"/>
            </a:pPr>
            <a:r>
              <a:rPr lang="en-US" dirty="0" smtClean="0"/>
              <a:t>The problem is, working families haven’t equitably shared in the growth. The result of a steady shift of wealth to  the top 1% has resulted in many families struggling to survive.</a:t>
            </a:r>
          </a:p>
          <a:p>
            <a:pPr>
              <a:buFont typeface="Wingdings" pitchFamily="2" charset="2"/>
              <a:buChar char="Ø"/>
            </a:pPr>
            <a:endParaRPr lang="en-US" dirty="0"/>
          </a:p>
          <a:p>
            <a:pPr marL="225425" indent="-225425">
              <a:buFont typeface="Wingdings" pitchFamily="2" charset="2"/>
              <a:buChar char="Ø"/>
            </a:pPr>
            <a:r>
              <a:rPr lang="en-US" dirty="0" smtClean="0"/>
              <a:t>Grave long-term unemployment and under-employment, combined with the top paying less in taxes, has resulted in an eroding tax base. </a:t>
            </a:r>
          </a:p>
          <a:p>
            <a:pPr>
              <a:buFont typeface="Wingdings" pitchFamily="2" charset="2"/>
              <a:buChar char="Ø"/>
            </a:pPr>
            <a:endParaRPr lang="en-US" dirty="0"/>
          </a:p>
          <a:p>
            <a:pPr marL="225425" indent="-225425">
              <a:buFont typeface="Wingdings" pitchFamily="2" charset="2"/>
              <a:buChar char="Ø"/>
            </a:pPr>
            <a:r>
              <a:rPr lang="en-US" dirty="0" smtClean="0"/>
              <a:t>This state of unemployment is dangerous for the U.S. economy.  Over 70% of what the U.S. economy produces goes to personal consumption and unemployed workers.  But, those getting unemployment assistance can’t spend at their previous level.  The lost production of those workers reduces our GDP and moves the country away from the best uses of its resources.</a:t>
            </a:r>
          </a:p>
          <a:p>
            <a:pPr>
              <a:buFont typeface="Wingdings" pitchFamily="2" charset="2"/>
              <a:buChar char="Ø"/>
            </a:pPr>
            <a:endParaRPr lang="en-US" dirty="0"/>
          </a:p>
          <a:p>
            <a:pPr>
              <a:buFont typeface="Wingdings" pitchFamily="2" charset="2"/>
              <a:buChar char="Ø"/>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3074" name="Picture 2" descr="http://i2.cdn.turner.com/cnn/dam/assets/110919101807-social-security-checks-story-top.jpg"/>
          <p:cNvPicPr>
            <a:picLocks noChangeAspect="1" noChangeArrowheads="1"/>
          </p:cNvPicPr>
          <p:nvPr/>
        </p:nvPicPr>
        <p:blipFill>
          <a:blip r:embed="rId3" cstate="print"/>
          <a:srcRect/>
          <a:stretch>
            <a:fillRect/>
          </a:stretch>
        </p:blipFill>
        <p:spPr bwMode="auto">
          <a:xfrm>
            <a:off x="1524000" y="2819400"/>
            <a:ext cx="6096000" cy="3429001"/>
          </a:xfrm>
          <a:prstGeom prst="rect">
            <a:avLst/>
          </a:prstGeom>
          <a:noFill/>
        </p:spPr>
      </p:pic>
      <p:sp>
        <p:nvSpPr>
          <p:cNvPr id="3" name="TextBox 2"/>
          <p:cNvSpPr txBox="1"/>
          <p:nvPr/>
        </p:nvSpPr>
        <p:spPr>
          <a:xfrm>
            <a:off x="685800" y="152400"/>
            <a:ext cx="7772400" cy="2062103"/>
          </a:xfrm>
          <a:prstGeom prst="rect">
            <a:avLst/>
          </a:prstGeom>
          <a:noFill/>
        </p:spPr>
        <p:txBody>
          <a:bodyPr wrap="square" rtlCol="0">
            <a:spAutoFit/>
          </a:bodyPr>
          <a:lstStyle/>
          <a:p>
            <a:pPr algn="ctr"/>
            <a:r>
              <a:rPr lang="en-US" sz="3600" dirty="0" smtClean="0">
                <a:latin typeface="Arial" pitchFamily="34" charset="0"/>
                <a:cs typeface="Arial" pitchFamily="34" charset="0"/>
              </a:rPr>
              <a:t>Jobs – Jobs – Jobs</a:t>
            </a:r>
          </a:p>
          <a:p>
            <a:pPr algn="ctr"/>
            <a:endParaRPr lang="en-US" sz="3600" dirty="0" smtClean="0">
              <a:latin typeface="Arial" pitchFamily="34" charset="0"/>
              <a:cs typeface="Arial" pitchFamily="34" charset="0"/>
            </a:endParaRPr>
          </a:p>
          <a:p>
            <a:pPr algn="ctr"/>
            <a:r>
              <a:rPr lang="en-US" sz="2800" dirty="0" smtClean="0">
                <a:latin typeface="Arial" pitchFamily="34" charset="0"/>
                <a:cs typeface="Arial" pitchFamily="34" charset="0"/>
              </a:rPr>
              <a:t>6. No more blank checks – Tax breaks only </a:t>
            </a:r>
            <a:r>
              <a:rPr lang="en-US" sz="2800" b="1" u="sng" dirty="0" smtClean="0">
                <a:latin typeface="Arial" pitchFamily="34" charset="0"/>
                <a:cs typeface="Arial" pitchFamily="34" charset="0"/>
              </a:rPr>
              <a:t>AFTER</a:t>
            </a:r>
            <a:r>
              <a:rPr lang="en-US" sz="2800" dirty="0" smtClean="0">
                <a:latin typeface="Arial" pitchFamily="34" charset="0"/>
                <a:cs typeface="Arial" pitchFamily="34" charset="0"/>
              </a:rPr>
              <a:t> Investment</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09600"/>
            <a:ext cx="8305800" cy="5355312"/>
          </a:xfrm>
          <a:prstGeom prst="rect">
            <a:avLst/>
          </a:prstGeom>
          <a:noFill/>
        </p:spPr>
        <p:txBody>
          <a:bodyPr wrap="square" rtlCol="0">
            <a:spAutoFit/>
          </a:bodyPr>
          <a:lstStyle/>
          <a:p>
            <a:pPr>
              <a:buFont typeface="Wingdings" pitchFamily="2" charset="2"/>
              <a:buChar char="Ø"/>
            </a:pPr>
            <a:r>
              <a:rPr lang="en-US" dirty="0" smtClean="0"/>
              <a:t> Lastly, we need to reform our investment policy.</a:t>
            </a:r>
          </a:p>
          <a:p>
            <a:pPr>
              <a:buFont typeface="Wingdings" pitchFamily="2" charset="2"/>
              <a:buChar char="Ø"/>
            </a:pPr>
            <a:endParaRPr lang="en-US" dirty="0"/>
          </a:p>
          <a:p>
            <a:pPr marL="225425" indent="-225425">
              <a:buFont typeface="Wingdings" pitchFamily="2" charset="2"/>
              <a:buChar char="Ø"/>
            </a:pPr>
            <a:r>
              <a:rPr lang="en-US" dirty="0" smtClean="0"/>
              <a:t>Currently, we give a blank check in the form of tax credits to Corporate America in the hope that they will use those savings and hire workers here at home.</a:t>
            </a:r>
          </a:p>
          <a:p>
            <a:pPr>
              <a:buFont typeface="Wingdings" pitchFamily="2" charset="2"/>
              <a:buChar char="Ø"/>
            </a:pPr>
            <a:endParaRPr lang="en-US" dirty="0"/>
          </a:p>
          <a:p>
            <a:pPr>
              <a:buFont typeface="Wingdings" pitchFamily="2" charset="2"/>
              <a:buChar char="Ø"/>
            </a:pPr>
            <a:r>
              <a:rPr lang="en-US" dirty="0" smtClean="0"/>
              <a:t> The jury is in: after 30 years of gathering data, “Trickle Down” hasn’t worked. </a:t>
            </a:r>
          </a:p>
          <a:p>
            <a:pPr>
              <a:buFont typeface="Wingdings" pitchFamily="2" charset="2"/>
              <a:buChar char="Ø"/>
            </a:pPr>
            <a:endParaRPr lang="en-US" dirty="0"/>
          </a:p>
          <a:p>
            <a:pPr marL="225425" indent="-225425">
              <a:buFont typeface="Wingdings" pitchFamily="2" charset="2"/>
              <a:buChar char="Ø"/>
            </a:pPr>
            <a:r>
              <a:rPr lang="en-US" dirty="0" smtClean="0"/>
              <a:t>Too often, we’ve seen the wealthy corporations benefit from reduced taxes and put the savings in their pocket -- or invest outside of America.  We foot the bill for this.</a:t>
            </a:r>
          </a:p>
          <a:p>
            <a:pPr>
              <a:buFont typeface="Wingdings" pitchFamily="2" charset="2"/>
              <a:buChar char="Ø"/>
            </a:pPr>
            <a:endParaRPr lang="en-US" dirty="0"/>
          </a:p>
          <a:p>
            <a:pPr marL="225425" indent="-225425">
              <a:buFont typeface="Wingdings" pitchFamily="2" charset="2"/>
              <a:buChar char="Ø"/>
            </a:pPr>
            <a:r>
              <a:rPr lang="en-US" dirty="0" smtClean="0"/>
              <a:t>Any future tax break for American corporations needs to be connected to accountable, measurable job creation here at home.</a:t>
            </a:r>
          </a:p>
          <a:p>
            <a:pPr>
              <a:buFont typeface="Wingdings" pitchFamily="2" charset="2"/>
              <a:buChar char="Ø"/>
            </a:pPr>
            <a:endParaRPr lang="en-US" dirty="0"/>
          </a:p>
          <a:p>
            <a:pPr>
              <a:buFont typeface="Wingdings" pitchFamily="2" charset="2"/>
              <a:buChar char="Ø"/>
            </a:pPr>
            <a:r>
              <a:rPr lang="en-US" dirty="0" smtClean="0"/>
              <a:t> It’s simple - Create a job, get a tax credit. </a:t>
            </a:r>
          </a:p>
          <a:p>
            <a:pPr>
              <a:buFont typeface="Wingdings" pitchFamily="2" charset="2"/>
              <a:buChar char="Ø"/>
            </a:pPr>
            <a:endParaRPr lang="en-US" dirty="0"/>
          </a:p>
          <a:p>
            <a:pPr marL="225425" indent="-225425">
              <a:buFont typeface="Wingdings" pitchFamily="2" charset="2"/>
              <a:buChar char="Ø"/>
            </a:pPr>
            <a:r>
              <a:rPr lang="en-US" dirty="0" smtClean="0"/>
              <a:t>If you choose to take the wealth the American system has helped provide you with, either pay the tax or invest in America. It’s really pretty simple.</a:t>
            </a:r>
          </a:p>
          <a:p>
            <a:pPr>
              <a:buFont typeface="Wingdings" pitchFamily="2" charset="2"/>
              <a:buChar char="Ø"/>
            </a:pPr>
            <a:endParaRPr lang="en-US" dirty="0"/>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86690"/>
            <a:ext cx="7848600" cy="5909310"/>
          </a:xfrm>
          <a:prstGeom prst="rect">
            <a:avLst/>
          </a:prstGeom>
          <a:noFill/>
        </p:spPr>
        <p:txBody>
          <a:bodyPr wrap="square" rtlCol="0">
            <a:spAutoFit/>
          </a:bodyPr>
          <a:lstStyle/>
          <a:p>
            <a:pPr marL="225425" indent="-225425">
              <a:buFont typeface="Wingdings" pitchFamily="2" charset="2"/>
              <a:buChar char="Ø"/>
            </a:pPr>
            <a:r>
              <a:rPr lang="en-US" dirty="0" smtClean="0"/>
              <a:t>We know that changing the important policies we have described won’t come easy.  Change in America has never come easy.</a:t>
            </a:r>
          </a:p>
          <a:p>
            <a:pPr>
              <a:buFont typeface="Wingdings" pitchFamily="2" charset="2"/>
              <a:buChar char="Ø"/>
            </a:pPr>
            <a:endParaRPr lang="en-US" dirty="0" smtClean="0"/>
          </a:p>
          <a:p>
            <a:pPr marL="225425" indent="-225425">
              <a:buFont typeface="Wingdings" pitchFamily="2" charset="2"/>
              <a:buChar char="Ø"/>
            </a:pPr>
            <a:r>
              <a:rPr lang="en-US" dirty="0" smtClean="0"/>
              <a:t>We also know that it will take time to implement policies that put America back on track.</a:t>
            </a:r>
          </a:p>
          <a:p>
            <a:pPr>
              <a:buFont typeface="Wingdings" pitchFamily="2" charset="2"/>
              <a:buChar char="Ø"/>
            </a:pPr>
            <a:endParaRPr lang="en-US" dirty="0" smtClean="0"/>
          </a:p>
          <a:p>
            <a:pPr>
              <a:buFont typeface="Wingdings" pitchFamily="2" charset="2"/>
              <a:buChar char="Ø"/>
            </a:pPr>
            <a:r>
              <a:rPr lang="en-US" dirty="0" smtClean="0"/>
              <a:t> It’s time to start that fight back to restore the American Dream!</a:t>
            </a:r>
          </a:p>
          <a:p>
            <a:pPr>
              <a:buFont typeface="Wingdings" pitchFamily="2" charset="2"/>
              <a:buChar char="Ø"/>
            </a:pPr>
            <a:endParaRPr lang="en-US" dirty="0" smtClean="0"/>
          </a:p>
          <a:p>
            <a:pPr>
              <a:buFont typeface="Wingdings" pitchFamily="2" charset="2"/>
              <a:buChar char="Ø"/>
            </a:pPr>
            <a:r>
              <a:rPr lang="en-US" dirty="0" smtClean="0"/>
              <a:t> We can learn from our history.</a:t>
            </a:r>
          </a:p>
          <a:p>
            <a:pPr>
              <a:buFont typeface="Wingdings" pitchFamily="2" charset="2"/>
              <a:buChar char="Ø"/>
            </a:pPr>
            <a:endParaRPr lang="en-US" dirty="0" smtClean="0"/>
          </a:p>
          <a:p>
            <a:pPr marL="225425" indent="-225425">
              <a:buFont typeface="Wingdings" pitchFamily="2" charset="2"/>
              <a:buChar char="Ø"/>
            </a:pPr>
            <a:r>
              <a:rPr lang="en-US" dirty="0" smtClean="0"/>
              <a:t>During the depths of the Great Depression in 1932, workers organized around issues of fairness and common sense. </a:t>
            </a:r>
          </a:p>
          <a:p>
            <a:pPr>
              <a:buFont typeface="Wingdings" pitchFamily="2" charset="2"/>
              <a:buChar char="Ø"/>
            </a:pPr>
            <a:endParaRPr lang="en-US" dirty="0" smtClean="0"/>
          </a:p>
          <a:p>
            <a:pPr marL="225425" indent="-225425">
              <a:buFont typeface="Wingdings" pitchFamily="2" charset="2"/>
              <a:buChar char="Ø"/>
            </a:pPr>
            <a:r>
              <a:rPr lang="en-US" dirty="0" smtClean="0"/>
              <a:t>It was that kind of organizing that led to the development of the CIO and CIO-unions like the UWUA. </a:t>
            </a:r>
          </a:p>
          <a:p>
            <a:pPr>
              <a:buFont typeface="Wingdings" pitchFamily="2" charset="2"/>
              <a:buChar char="Ø"/>
            </a:pPr>
            <a:endParaRPr lang="en-US" dirty="0" smtClean="0"/>
          </a:p>
          <a:p>
            <a:pPr marL="225425" indent="-225425">
              <a:buFont typeface="Wingdings" pitchFamily="2" charset="2"/>
              <a:buChar char="Ø"/>
            </a:pPr>
            <a:r>
              <a:rPr lang="en-US" dirty="0" smtClean="0"/>
              <a:t>The change we promote isn’t new or innovative – it’s our roots, and we believe it’s time to return there.</a:t>
            </a:r>
          </a:p>
          <a:p>
            <a:pPr>
              <a:buFont typeface="Wingdings" pitchFamily="2" charset="2"/>
              <a:buChar char="Ø"/>
            </a:pPr>
            <a:endParaRPr lang="en-US" dirty="0" smtClean="0"/>
          </a:p>
          <a:p>
            <a:pPr marL="225425" indent="-225425">
              <a:buFont typeface="Wingdings" pitchFamily="2" charset="2"/>
              <a:buChar char="Ø"/>
            </a:pPr>
            <a:r>
              <a:rPr lang="en-US" b="1" dirty="0" smtClean="0"/>
              <a:t>How do we do it? Stay tuned. Next week’s edition of E-News will begin to lay out the process for a new engagement of individual activism.</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8001000" cy="6186309"/>
          </a:xfrm>
          <a:prstGeom prst="rect">
            <a:avLst/>
          </a:prstGeom>
          <a:noFill/>
        </p:spPr>
        <p:txBody>
          <a:bodyPr wrap="square" rtlCol="0">
            <a:spAutoFit/>
          </a:bodyPr>
          <a:lstStyle/>
          <a:p>
            <a:pPr>
              <a:buFont typeface="Wingdings" pitchFamily="2" charset="2"/>
              <a:buChar char="Ø"/>
            </a:pPr>
            <a:endParaRPr lang="en-US" dirty="0" smtClean="0"/>
          </a:p>
          <a:p>
            <a:pPr marL="225425" indent="-225425">
              <a:buFont typeface="Wingdings" pitchFamily="2" charset="2"/>
              <a:buChar char="Ø"/>
            </a:pPr>
            <a:r>
              <a:rPr lang="en-US" dirty="0" smtClean="0"/>
              <a:t>Diminished </a:t>
            </a:r>
            <a:r>
              <a:rPr lang="en-US" dirty="0"/>
              <a:t>revenues received means </a:t>
            </a:r>
            <a:r>
              <a:rPr lang="en-US" dirty="0" smtClean="0"/>
              <a:t>fewer </a:t>
            </a:r>
            <a:r>
              <a:rPr lang="en-US" dirty="0"/>
              <a:t>services available to support working </a:t>
            </a:r>
            <a:r>
              <a:rPr lang="en-US" dirty="0" smtClean="0"/>
              <a:t>families’ needs, </a:t>
            </a:r>
            <a:r>
              <a:rPr lang="en-US" dirty="0"/>
              <a:t>and less capacity to keep our standing as the most productive society in the world.</a:t>
            </a:r>
          </a:p>
          <a:p>
            <a:pPr>
              <a:buFont typeface="Wingdings" pitchFamily="2" charset="2"/>
              <a:buChar char="Ø"/>
            </a:pPr>
            <a:endParaRPr lang="en-US" dirty="0"/>
          </a:p>
          <a:p>
            <a:pPr marL="225425" indent="-225425">
              <a:buFont typeface="Wingdings" pitchFamily="2" charset="2"/>
              <a:buChar char="Ø"/>
            </a:pPr>
            <a:r>
              <a:rPr lang="en-US" dirty="0" smtClean="0"/>
              <a:t>It </a:t>
            </a:r>
            <a:r>
              <a:rPr lang="en-US" dirty="0"/>
              <a:t>all comes down to JOBS. If we had full employment, we wouldn’t be threatened by issues such </a:t>
            </a:r>
            <a:r>
              <a:rPr lang="en-US" dirty="0" smtClean="0"/>
              <a:t>as </a:t>
            </a:r>
            <a:r>
              <a:rPr lang="en-US" dirty="0"/>
              <a:t>the recent “Fiscal </a:t>
            </a:r>
            <a:r>
              <a:rPr lang="en-US" dirty="0" smtClean="0"/>
              <a:t>Cliff,” </a:t>
            </a:r>
            <a:r>
              <a:rPr lang="en-US" dirty="0"/>
              <a:t>Sequestration, cuts to Social Security and </a:t>
            </a:r>
            <a:r>
              <a:rPr lang="en-US" dirty="0" smtClean="0"/>
              <a:t>Medicare, </a:t>
            </a:r>
            <a:r>
              <a:rPr lang="en-US" dirty="0"/>
              <a:t>or the approaching debate on raising the debt ceiling</a:t>
            </a:r>
            <a:r>
              <a:rPr lang="en-US" dirty="0" smtClean="0"/>
              <a:t>.</a:t>
            </a:r>
          </a:p>
          <a:p>
            <a:endParaRPr lang="en-US" dirty="0"/>
          </a:p>
          <a:p>
            <a:pPr>
              <a:buFont typeface="Wingdings" pitchFamily="2" charset="2"/>
              <a:buChar char="Ø"/>
            </a:pPr>
            <a:r>
              <a:rPr lang="en-US" dirty="0" smtClean="0"/>
              <a:t> The National Union recognizes this problem. </a:t>
            </a:r>
          </a:p>
          <a:p>
            <a:pPr>
              <a:buFont typeface="Wingdings" pitchFamily="2" charset="2"/>
              <a:buChar char="Ø"/>
            </a:pPr>
            <a:endParaRPr lang="en-US" dirty="0"/>
          </a:p>
          <a:p>
            <a:pPr marL="225425" indent="-225425">
              <a:buFont typeface="Wingdings" pitchFamily="2" charset="2"/>
              <a:buChar char="Ø"/>
            </a:pPr>
            <a:r>
              <a:rPr lang="en-US" dirty="0" smtClean="0"/>
              <a:t>We are about more than whining about the challenges we face.  As a union, we are committed to developing a plan of action that helps provide a solution.</a:t>
            </a:r>
          </a:p>
          <a:p>
            <a:endParaRPr lang="en-US" dirty="0"/>
          </a:p>
          <a:p>
            <a:pPr>
              <a:buFont typeface="Wingdings" pitchFamily="2" charset="2"/>
              <a:buChar char="Ø"/>
            </a:pPr>
            <a:r>
              <a:rPr lang="en-US" dirty="0" smtClean="0"/>
              <a:t> We start off with a real plan for JOBS --- JOBS --- JOBS !</a:t>
            </a:r>
          </a:p>
          <a:p>
            <a:endParaRPr lang="en-US" dirty="0" smtClean="0"/>
          </a:p>
          <a:p>
            <a:pPr>
              <a:buFont typeface="Wingdings" pitchFamily="2" charset="2"/>
              <a:buChar char="Ø"/>
            </a:pPr>
            <a:r>
              <a:rPr lang="en-US" dirty="0" smtClean="0"/>
              <a:t> Our </a:t>
            </a:r>
            <a:r>
              <a:rPr lang="en-US" dirty="0"/>
              <a:t>plan of action focuses on:</a:t>
            </a:r>
          </a:p>
          <a:p>
            <a:pPr marL="742950" lvl="1" indent="-285750">
              <a:buFont typeface="Wingdings" pitchFamily="2" charset="2"/>
              <a:buChar char="ü"/>
              <a:tabLst>
                <a:tab pos="976313" algn="l"/>
              </a:tabLst>
            </a:pPr>
            <a:r>
              <a:rPr lang="en-US" dirty="0"/>
              <a:t>1) Proposing positive changes in policy that will promote continued </a:t>
            </a:r>
            <a:r>
              <a:rPr lang="en-US" dirty="0" smtClean="0"/>
              <a:t>	economic </a:t>
            </a:r>
            <a:r>
              <a:rPr lang="en-US" dirty="0"/>
              <a:t>growth and maximize our chances to compete, and </a:t>
            </a:r>
          </a:p>
          <a:p>
            <a:pPr marL="742950" lvl="1" indent="-285750">
              <a:buFont typeface="Wingdings" pitchFamily="2" charset="2"/>
              <a:buChar char="ü"/>
              <a:tabLst>
                <a:tab pos="976313" algn="l"/>
              </a:tabLst>
            </a:pPr>
            <a:r>
              <a:rPr lang="en-US" dirty="0"/>
              <a:t>2) Connecting with all working people to build a mass movement to fight for </a:t>
            </a:r>
            <a:r>
              <a:rPr lang="en-US" dirty="0" smtClean="0"/>
              <a:t>	a </a:t>
            </a:r>
            <a:r>
              <a:rPr lang="en-US" dirty="0"/>
              <a:t>fair and equitable America.</a:t>
            </a:r>
          </a:p>
          <a:p>
            <a:pPr>
              <a:buFont typeface="Wingdings" pitchFamily="2" charset="2"/>
              <a:buChar char="Ø"/>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97346"/>
            <a:ext cx="8839200" cy="6124754"/>
          </a:xfrm>
          <a:prstGeom prst="rect">
            <a:avLst/>
          </a:prstGeom>
        </p:spPr>
        <p:txBody>
          <a:bodyPr wrap="square">
            <a:spAutoFit/>
          </a:bodyPr>
          <a:lstStyle/>
          <a:p>
            <a:pPr>
              <a:buFont typeface="Wingdings" pitchFamily="2" charset="2"/>
              <a:buChar char="Ø"/>
            </a:pPr>
            <a:endParaRPr lang="en-US" dirty="0"/>
          </a:p>
          <a:p>
            <a:pPr marL="225425" indent="-225425">
              <a:buFont typeface="Wingdings" pitchFamily="2" charset="2"/>
              <a:buChar char="Ø"/>
            </a:pPr>
            <a:r>
              <a:rPr lang="en-US" dirty="0"/>
              <a:t>The first step is to secure our economy. We believe we can do that by demanding policy changes that </a:t>
            </a:r>
            <a:r>
              <a:rPr lang="en-US" dirty="0" smtClean="0"/>
              <a:t>target </a:t>
            </a:r>
            <a:r>
              <a:rPr lang="en-US" dirty="0"/>
              <a:t>real job creation. In short, PUT AMERICA BACK TO WORK!</a:t>
            </a:r>
          </a:p>
          <a:p>
            <a:pPr>
              <a:buFont typeface="Wingdings" pitchFamily="2" charset="2"/>
              <a:buChar char="Ø"/>
            </a:pPr>
            <a:endParaRPr lang="en-US" dirty="0"/>
          </a:p>
          <a:p>
            <a:pPr marL="225425" indent="-225425">
              <a:buFont typeface="Wingdings" pitchFamily="2" charset="2"/>
              <a:buChar char="Ø"/>
            </a:pPr>
            <a:r>
              <a:rPr lang="en-US" dirty="0" smtClean="0"/>
              <a:t>To </a:t>
            </a:r>
            <a:r>
              <a:rPr lang="en-US" dirty="0"/>
              <a:t>accomplish our </a:t>
            </a:r>
            <a:r>
              <a:rPr lang="en-US" dirty="0" smtClean="0"/>
              <a:t>vision, </a:t>
            </a:r>
            <a:r>
              <a:rPr lang="en-US" dirty="0"/>
              <a:t>we need to give community and political activism a greater priority than ever!</a:t>
            </a:r>
          </a:p>
          <a:p>
            <a:pPr>
              <a:buFont typeface="Wingdings" pitchFamily="2" charset="2"/>
              <a:buChar char="Ø"/>
            </a:pPr>
            <a:endParaRPr lang="en-US" dirty="0"/>
          </a:p>
          <a:p>
            <a:pPr marL="225425" indent="-225425">
              <a:buFont typeface="Wingdings" pitchFamily="2" charset="2"/>
              <a:buChar char="Ø"/>
            </a:pPr>
            <a:r>
              <a:rPr lang="en-US" dirty="0" smtClean="0"/>
              <a:t>Previous </a:t>
            </a:r>
            <a:r>
              <a:rPr lang="en-US" dirty="0"/>
              <a:t>generations have also faced challenges. Our history proves that </a:t>
            </a:r>
            <a:r>
              <a:rPr lang="en-US" b="1" i="1" dirty="0"/>
              <a:t>we can overcome our challenges</a:t>
            </a:r>
            <a:r>
              <a:rPr lang="en-US" dirty="0"/>
              <a:t> through personal activism and relentless pursuit in the fight for fairness. </a:t>
            </a:r>
            <a:endParaRPr lang="en-US" dirty="0" smtClean="0"/>
          </a:p>
          <a:p>
            <a:pPr>
              <a:buFont typeface="Wingdings" pitchFamily="2" charset="2"/>
              <a:buChar char="Ø"/>
            </a:pPr>
            <a:endParaRPr lang="en-US" dirty="0"/>
          </a:p>
          <a:p>
            <a:pPr algn="ctr"/>
            <a:r>
              <a:rPr lang="en-US" sz="3200" b="1" dirty="0" smtClean="0"/>
              <a:t>UWUA PLAN</a:t>
            </a:r>
          </a:p>
          <a:p>
            <a:endParaRPr lang="en-US" b="1" dirty="0" smtClean="0"/>
          </a:p>
          <a:p>
            <a:pPr marL="285750" indent="-285750">
              <a:buFont typeface="Wingdings" pitchFamily="2" charset="2"/>
              <a:buChar char="ü"/>
            </a:pPr>
            <a:r>
              <a:rPr lang="en-US" sz="2400" b="1" dirty="0" smtClean="0"/>
              <a:t>OPPOSE THE LOSS OF PUBLIC SECTOR JOBS</a:t>
            </a:r>
          </a:p>
          <a:p>
            <a:pPr marL="285750" indent="-285750">
              <a:buFont typeface="Wingdings" pitchFamily="2" charset="2"/>
              <a:buChar char="ü"/>
            </a:pPr>
            <a:r>
              <a:rPr lang="en-US" sz="2400" b="1" dirty="0" smtClean="0"/>
              <a:t>DEVELOP SKILLS NEEDED TO INVEST IN OUR FUTURE</a:t>
            </a:r>
          </a:p>
          <a:p>
            <a:pPr marL="285750" indent="-285750">
              <a:buFont typeface="Wingdings" pitchFamily="2" charset="2"/>
              <a:buChar char="ü"/>
            </a:pPr>
            <a:r>
              <a:rPr lang="en-US" sz="2400" b="1" dirty="0" smtClean="0"/>
              <a:t>A PUBLIC WORKS PROGRAM TO REBUILD OUR INFRASTRUCTURE</a:t>
            </a:r>
          </a:p>
          <a:p>
            <a:pPr marL="285750" indent="-285750">
              <a:buFont typeface="Wingdings" pitchFamily="2" charset="2"/>
              <a:buChar char="ü"/>
            </a:pPr>
            <a:r>
              <a:rPr lang="en-US" sz="2400" b="1" dirty="0" smtClean="0"/>
              <a:t>NATIONAL INDUSTRIAL POLICY</a:t>
            </a:r>
          </a:p>
          <a:p>
            <a:pPr marL="285750" indent="-285750">
              <a:buFont typeface="Wingdings" pitchFamily="2" charset="2"/>
              <a:buChar char="ü"/>
            </a:pPr>
            <a:r>
              <a:rPr lang="en-US" sz="2400" b="1" dirty="0" smtClean="0"/>
              <a:t>LABOR LAW REFORM</a:t>
            </a:r>
          </a:p>
          <a:p>
            <a:pPr marL="285750" indent="-285750">
              <a:buFont typeface="Wingdings" pitchFamily="2" charset="2"/>
              <a:buChar char="ü"/>
            </a:pPr>
            <a:r>
              <a:rPr lang="en-US" sz="2400" b="1" dirty="0" smtClean="0"/>
              <a:t>TAX BREAKS ONLY AFTER AN INVESTMENT IN AMERICAN JOBS</a:t>
            </a:r>
          </a:p>
          <a:p>
            <a:pPr marL="285750" indent="-285750">
              <a:buFont typeface="Wingdings" pitchFamily="2" charset="2"/>
              <a:buChar char="ü"/>
            </a:pPr>
            <a:endParaRPr lang="en-US" b="1" dirty="0"/>
          </a:p>
        </p:txBody>
      </p:sp>
    </p:spTree>
    <p:extLst>
      <p:ext uri="{BB962C8B-B14F-4D97-AF65-F5344CB8AC3E}">
        <p14:creationId xmlns:p14="http://schemas.microsoft.com/office/powerpoint/2010/main" val="3824302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0130" name="Picture 2" descr="http://www.csmonitor.com/var/ezflow_site/storage/images/media/content/graphics/2012/0806-weekly/0731-amuni-chart-job-losses-public-sector/13302302-1-eng-US/0731-AMUNI-chart-job-losses-public-sector_full_600.jpg"/>
          <p:cNvPicPr>
            <a:picLocks noChangeAspect="1" noChangeArrowheads="1"/>
          </p:cNvPicPr>
          <p:nvPr/>
        </p:nvPicPr>
        <p:blipFill>
          <a:blip r:embed="rId3" cstate="print"/>
          <a:srcRect/>
          <a:stretch>
            <a:fillRect/>
          </a:stretch>
        </p:blipFill>
        <p:spPr bwMode="auto">
          <a:xfrm>
            <a:off x="533400" y="1828800"/>
            <a:ext cx="8077200" cy="4343400"/>
          </a:xfrm>
          <a:prstGeom prst="rect">
            <a:avLst/>
          </a:prstGeom>
          <a:noFill/>
        </p:spPr>
      </p:pic>
      <p:sp>
        <p:nvSpPr>
          <p:cNvPr id="3" name="Rectangle 2"/>
          <p:cNvSpPr/>
          <p:nvPr/>
        </p:nvSpPr>
        <p:spPr>
          <a:xfrm>
            <a:off x="457200" y="0"/>
            <a:ext cx="8077200" cy="1815882"/>
          </a:xfrm>
          <a:prstGeom prst="rect">
            <a:avLst/>
          </a:prstGeom>
        </p:spPr>
        <p:txBody>
          <a:bodyPr wrap="square">
            <a:spAutoFit/>
          </a:bodyPr>
          <a:lstStyle/>
          <a:p>
            <a:pPr algn="ctr"/>
            <a:r>
              <a:rPr lang="en-US" sz="4000" dirty="0" smtClean="0">
                <a:latin typeface="Arial Black" pitchFamily="34" charset="0"/>
              </a:rPr>
              <a:t>Jobs - Jobs - Jobs</a:t>
            </a:r>
          </a:p>
          <a:p>
            <a:pPr algn="ctr"/>
            <a:endParaRPr lang="en-US" dirty="0" smtClean="0">
              <a:latin typeface="Arial Black" pitchFamily="34" charset="0"/>
            </a:endParaRPr>
          </a:p>
          <a:p>
            <a:r>
              <a:rPr lang="en-US" dirty="0" smtClean="0">
                <a:latin typeface="Arial Black" pitchFamily="34" charset="0"/>
              </a:rPr>
              <a:t>1. Oppose loss of public services and spending cuts that lay off public sector workers (Police, Fire, Health Care, Teachers, Administrators)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52400"/>
            <a:ext cx="8610600" cy="6463308"/>
          </a:xfrm>
          <a:prstGeom prst="rect">
            <a:avLst/>
          </a:prstGeom>
          <a:noFill/>
        </p:spPr>
        <p:txBody>
          <a:bodyPr wrap="square" rtlCol="0">
            <a:spAutoFit/>
          </a:bodyPr>
          <a:lstStyle/>
          <a:p>
            <a:pPr>
              <a:buFont typeface="Wingdings" pitchFamily="2" charset="2"/>
              <a:buChar char="Ø"/>
            </a:pPr>
            <a:r>
              <a:rPr lang="en-US" dirty="0" smtClean="0"/>
              <a:t> Let’s start off by “Stopping the </a:t>
            </a:r>
            <a:r>
              <a:rPr lang="en-US" dirty="0"/>
              <a:t>B</a:t>
            </a:r>
            <a:r>
              <a:rPr lang="en-US" dirty="0" smtClean="0"/>
              <a:t>leeding.”</a:t>
            </a:r>
          </a:p>
          <a:p>
            <a:pPr>
              <a:buFont typeface="Wingdings" pitchFamily="2" charset="2"/>
              <a:buChar char="Ø"/>
            </a:pPr>
            <a:endParaRPr lang="en-US" dirty="0"/>
          </a:p>
          <a:p>
            <a:pPr marL="225425" indent="-225425">
              <a:buFont typeface="Wingdings" pitchFamily="2" charset="2"/>
              <a:buChar char="Ø"/>
            </a:pPr>
            <a:r>
              <a:rPr lang="en-US" dirty="0" smtClean="0"/>
              <a:t>We currently have over 23 million Americans unemployed. This includes those collecting unemployment benefits, millions of others who are working part-time because they can’t find full-time employment, and those who have been out of work for so long that they have given up looking.</a:t>
            </a:r>
          </a:p>
          <a:p>
            <a:pPr>
              <a:buFont typeface="Wingdings" pitchFamily="2" charset="2"/>
              <a:buChar char="Ø"/>
            </a:pPr>
            <a:endParaRPr lang="en-US" dirty="0"/>
          </a:p>
          <a:p>
            <a:pPr marL="225425" indent="-225425">
              <a:buFont typeface="Wingdings" pitchFamily="2" charset="2"/>
              <a:buChar char="Ø"/>
            </a:pPr>
            <a:r>
              <a:rPr lang="en-US" dirty="0" smtClean="0"/>
              <a:t>Since 2009, almost 500,000 municipal employees have been laid off. In addition,  300,000 teachers have hit the streets. This number does not even reflect the job loss that will happen due to the “Sequestration” cuts!</a:t>
            </a:r>
          </a:p>
          <a:p>
            <a:pPr>
              <a:buFont typeface="Wingdings" pitchFamily="2" charset="2"/>
              <a:buChar char="Ø"/>
            </a:pPr>
            <a:endParaRPr lang="en-US" dirty="0"/>
          </a:p>
          <a:p>
            <a:pPr marL="225425" indent="-225425">
              <a:buFont typeface="Wingdings" pitchFamily="2" charset="2"/>
              <a:buChar char="Ø"/>
            </a:pPr>
            <a:r>
              <a:rPr lang="en-US" dirty="0" smtClean="0"/>
              <a:t>Reductions in the number of public employees not only robs us of access to needed public services (e.g., police and fire protection), but also contributes to an already unacceptable level of unemployed workers and strains to our communities.</a:t>
            </a:r>
          </a:p>
          <a:p>
            <a:pPr>
              <a:buFont typeface="Wingdings" pitchFamily="2" charset="2"/>
              <a:buChar char="Ø"/>
            </a:pPr>
            <a:endParaRPr lang="en-US" dirty="0"/>
          </a:p>
          <a:p>
            <a:pPr marL="225425" indent="-225425">
              <a:buFont typeface="Wingdings" pitchFamily="2" charset="2"/>
              <a:buChar char="Ø"/>
            </a:pPr>
            <a:r>
              <a:rPr lang="en-US" dirty="0" smtClean="0"/>
              <a:t>We know that state and municipal resources are stretched to the extreme. However, the solution can’t be the “easy out” of slashing public employee rolls. </a:t>
            </a:r>
          </a:p>
          <a:p>
            <a:endParaRPr lang="en-US" dirty="0" smtClean="0"/>
          </a:p>
          <a:p>
            <a:pPr marL="225425" indent="-225425">
              <a:buFont typeface="Wingdings" pitchFamily="2" charset="2"/>
              <a:buChar char="Ø"/>
            </a:pPr>
            <a:r>
              <a:rPr lang="en-US" dirty="0" smtClean="0"/>
              <a:t>We must demand that there can be no more layoffs of public sector employees. We simply can’t afford it. Public officials need to hear our outrage and find better solutions. </a:t>
            </a:r>
          </a:p>
          <a:p>
            <a:pPr>
              <a:buFont typeface="Wingdings" pitchFamily="2" charset="2"/>
              <a:buChar char="Ø"/>
            </a:pPr>
            <a:endParaRPr lang="en-US" dirty="0"/>
          </a:p>
          <a:p>
            <a:pPr marL="225425" indent="-225425">
              <a:buFont typeface="Wingdings" pitchFamily="2" charset="2"/>
              <a:buChar char="Ø"/>
            </a:pPr>
            <a:r>
              <a:rPr lang="en-US" dirty="0" smtClean="0"/>
              <a:t>We can do better. A full employment policy will give us the resources to maintain a competitive education system and keep our communities safe.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228600" y="1981200"/>
          <a:ext cx="8686800"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533400" y="1600200"/>
            <a:ext cx="8153400" cy="369332"/>
          </a:xfrm>
          <a:prstGeom prst="rect">
            <a:avLst/>
          </a:prstGeom>
          <a:noFill/>
        </p:spPr>
        <p:txBody>
          <a:bodyPr wrap="square" rtlCol="0">
            <a:spAutoFit/>
          </a:bodyPr>
          <a:lstStyle/>
          <a:p>
            <a:pPr algn="ctr"/>
            <a:r>
              <a:rPr lang="en-US" b="1" dirty="0" smtClean="0">
                <a:latin typeface="Arial" pitchFamily="34" charset="0"/>
                <a:cs typeface="Arial" pitchFamily="34" charset="0"/>
              </a:rPr>
              <a:t>Percentage of Age 25 - 34 With a College Degree</a:t>
            </a:r>
            <a:endParaRPr lang="en-US" b="1" dirty="0">
              <a:latin typeface="Arial" pitchFamily="34" charset="0"/>
              <a:cs typeface="Arial" pitchFamily="34" charset="0"/>
            </a:endParaRPr>
          </a:p>
        </p:txBody>
      </p:sp>
      <p:sp>
        <p:nvSpPr>
          <p:cNvPr id="4" name="Rectangle 3"/>
          <p:cNvSpPr/>
          <p:nvPr/>
        </p:nvSpPr>
        <p:spPr>
          <a:xfrm>
            <a:off x="533400" y="152400"/>
            <a:ext cx="8229600" cy="1261884"/>
          </a:xfrm>
          <a:prstGeom prst="rect">
            <a:avLst/>
          </a:prstGeom>
        </p:spPr>
        <p:txBody>
          <a:bodyPr wrap="square">
            <a:spAutoFit/>
          </a:bodyPr>
          <a:lstStyle/>
          <a:p>
            <a:pPr algn="ctr"/>
            <a:r>
              <a:rPr lang="en-US" sz="4000" dirty="0" smtClean="0">
                <a:latin typeface="Arial Black" pitchFamily="34" charset="0"/>
              </a:rPr>
              <a:t>Jobs – Jobs – Jobs </a:t>
            </a:r>
          </a:p>
          <a:p>
            <a:pPr algn="ctr"/>
            <a:endParaRPr lang="en-US" dirty="0" smtClean="0">
              <a:latin typeface="Arial Black" pitchFamily="34" charset="0"/>
            </a:endParaRPr>
          </a:p>
          <a:p>
            <a:pPr algn="ctr"/>
            <a:r>
              <a:rPr lang="en-US" b="1" dirty="0" smtClean="0">
                <a:latin typeface="Arial Black" pitchFamily="34" charset="0"/>
              </a:rPr>
              <a:t>2. Develop skills needed – Invest in our future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990600"/>
            <a:ext cx="7924800" cy="4801314"/>
          </a:xfrm>
          <a:prstGeom prst="rect">
            <a:avLst/>
          </a:prstGeom>
          <a:noFill/>
        </p:spPr>
        <p:txBody>
          <a:bodyPr wrap="square" rtlCol="0">
            <a:spAutoFit/>
          </a:bodyPr>
          <a:lstStyle/>
          <a:p>
            <a:pPr>
              <a:buFont typeface="Wingdings" pitchFamily="2" charset="2"/>
              <a:buChar char="Ø"/>
            </a:pPr>
            <a:r>
              <a:rPr lang="en-US" dirty="0" smtClean="0"/>
              <a:t> It’s possible that America can continue to be the world’s leading economy.</a:t>
            </a:r>
          </a:p>
          <a:p>
            <a:pPr>
              <a:buFont typeface="Wingdings" pitchFamily="2" charset="2"/>
              <a:buChar char="Ø"/>
            </a:pPr>
            <a:endParaRPr lang="en-US" dirty="0"/>
          </a:p>
          <a:p>
            <a:pPr marL="225425" indent="-225425">
              <a:buFont typeface="Wingdings" pitchFamily="2" charset="2"/>
              <a:buChar char="Ø"/>
            </a:pPr>
            <a:r>
              <a:rPr lang="en-US" dirty="0" smtClean="0"/>
              <a:t>But to do so, it will require that we have the education and skills necessary to lead in new innovation, technology, and productivity.</a:t>
            </a:r>
          </a:p>
          <a:p>
            <a:pPr>
              <a:buFont typeface="Wingdings" pitchFamily="2" charset="2"/>
              <a:buChar char="Ø"/>
            </a:pPr>
            <a:endParaRPr lang="en-US" dirty="0"/>
          </a:p>
          <a:p>
            <a:pPr marL="225425" indent="-225425">
              <a:buFont typeface="Wingdings" pitchFamily="2" charset="2"/>
              <a:buChar char="Ø"/>
            </a:pPr>
            <a:r>
              <a:rPr lang="en-US" dirty="0" smtClean="0"/>
              <a:t>Other nations recognize education as a priority. We need to give it the same priority.</a:t>
            </a:r>
          </a:p>
          <a:p>
            <a:pPr>
              <a:buFont typeface="Wingdings" pitchFamily="2" charset="2"/>
              <a:buChar char="Ø"/>
            </a:pPr>
            <a:endParaRPr lang="en-US" dirty="0"/>
          </a:p>
          <a:p>
            <a:pPr marL="225425" indent="-225425">
              <a:buFont typeface="Wingdings" pitchFamily="2" charset="2"/>
              <a:buChar char="Ø"/>
            </a:pPr>
            <a:r>
              <a:rPr lang="en-US" dirty="0" smtClean="0"/>
              <a:t>If current trends continue, China will dwarf us in the number of  people aged 25 to 34 with a college degree.</a:t>
            </a:r>
          </a:p>
          <a:p>
            <a:pPr>
              <a:buFont typeface="Wingdings" pitchFamily="2" charset="2"/>
              <a:buChar char="Ø"/>
            </a:pPr>
            <a:endParaRPr lang="en-US" dirty="0"/>
          </a:p>
          <a:p>
            <a:pPr marL="225425" indent="-225425">
              <a:buFont typeface="Wingdings" pitchFamily="2" charset="2"/>
              <a:buChar char="Ø"/>
            </a:pPr>
            <a:r>
              <a:rPr lang="en-US" dirty="0" smtClean="0"/>
              <a:t>In fact, even India will have more people within this age group educated and prepared for the future.</a:t>
            </a:r>
          </a:p>
          <a:p>
            <a:pPr>
              <a:buFont typeface="Wingdings" pitchFamily="2" charset="2"/>
              <a:buChar char="Ø"/>
            </a:pPr>
            <a:endParaRPr lang="en-US" dirty="0"/>
          </a:p>
          <a:p>
            <a:pPr>
              <a:buFont typeface="Wingdings" pitchFamily="2" charset="2"/>
              <a:buChar char="Ø"/>
            </a:pPr>
            <a:r>
              <a:rPr lang="en-US" dirty="0" smtClean="0"/>
              <a:t> And, Russia and Japan won’t be far back.</a:t>
            </a:r>
          </a:p>
          <a:p>
            <a:pPr>
              <a:buFont typeface="Wingdings" pitchFamily="2" charset="2"/>
              <a:buChar char="Ø"/>
            </a:pPr>
            <a:endParaRPr lang="en-US" dirty="0"/>
          </a:p>
          <a:p>
            <a:r>
              <a:rPr lang="en-US"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media.economist.com/sites/default/files/imagecache/290-width/images/2012/11/articles/body/20121201_USC536.png"/>
          <p:cNvPicPr>
            <a:picLocks noChangeAspect="1" noChangeArrowheads="1"/>
          </p:cNvPicPr>
          <p:nvPr/>
        </p:nvPicPr>
        <p:blipFill>
          <a:blip r:embed="rId3" cstate="print"/>
          <a:srcRect/>
          <a:stretch>
            <a:fillRect/>
          </a:stretch>
        </p:blipFill>
        <p:spPr bwMode="auto">
          <a:xfrm>
            <a:off x="609600" y="914400"/>
            <a:ext cx="8077200" cy="5432534"/>
          </a:xfrm>
          <a:prstGeom prst="rect">
            <a:avLst/>
          </a:prstGeom>
          <a:noFill/>
        </p:spPr>
      </p:pic>
      <p:sp>
        <p:nvSpPr>
          <p:cNvPr id="3" name="TextBox 2"/>
          <p:cNvSpPr txBox="1"/>
          <p:nvPr/>
        </p:nvSpPr>
        <p:spPr>
          <a:xfrm>
            <a:off x="533400" y="228600"/>
            <a:ext cx="8153400" cy="369332"/>
          </a:xfrm>
          <a:prstGeom prst="rect">
            <a:avLst/>
          </a:prstGeom>
          <a:noFill/>
        </p:spPr>
        <p:txBody>
          <a:bodyPr wrap="square" rtlCol="0">
            <a:spAutoFit/>
          </a:bodyPr>
          <a:lstStyle/>
          <a:p>
            <a:pPr algn="ctr"/>
            <a:r>
              <a:rPr lang="en-US" b="1" dirty="0" smtClean="0">
                <a:latin typeface="Arial" pitchFamily="34" charset="0"/>
                <a:cs typeface="Arial" pitchFamily="34" charset="0"/>
              </a:rPr>
              <a:t>Cost of Higher Education Soars 1200% in 30 Years</a:t>
            </a:r>
            <a:endParaRPr lang="en-US"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572</TotalTime>
  <Words>2270</Words>
  <Application>Microsoft Office PowerPoint</Application>
  <PresentationFormat>On-screen Show (4:3)</PresentationFormat>
  <Paragraphs>216</Paragraphs>
  <Slides>22</Slides>
  <Notes>21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JOBS – JOBS – JOBS  5. Labor Law Reform</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 Wyatt</dc:creator>
  <cp:lastModifiedBy>5750</cp:lastModifiedBy>
  <cp:revision>34</cp:revision>
  <cp:lastPrinted>2013-03-12T13:23:36Z</cp:lastPrinted>
  <dcterms:created xsi:type="dcterms:W3CDTF">2013-03-11T10:49:07Z</dcterms:created>
  <dcterms:modified xsi:type="dcterms:W3CDTF">2013-03-12T15:27:53Z</dcterms:modified>
</cp:coreProperties>
</file>