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6.xml" ContentType="application/vnd.openxmlformats-officedocument.drawingml.chart+xml"/>
  <Override PartName="/ppt/drawings/drawing3.xml" ContentType="application/vnd.openxmlformats-officedocument.drawingml.chartshapes+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362" r:id="rId2"/>
    <p:sldId id="349" r:id="rId3"/>
    <p:sldId id="350" r:id="rId4"/>
    <p:sldId id="351" r:id="rId5"/>
    <p:sldId id="352" r:id="rId6"/>
    <p:sldId id="353" r:id="rId7"/>
    <p:sldId id="330" r:id="rId8"/>
    <p:sldId id="354" r:id="rId9"/>
    <p:sldId id="355" r:id="rId10"/>
    <p:sldId id="356" r:id="rId11"/>
    <p:sldId id="334" r:id="rId12"/>
    <p:sldId id="357" r:id="rId13"/>
    <p:sldId id="338" r:id="rId14"/>
    <p:sldId id="359" r:id="rId15"/>
    <p:sldId id="358" r:id="rId16"/>
    <p:sldId id="336" r:id="rId17"/>
    <p:sldId id="360" r:id="rId18"/>
    <p:sldId id="36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8174681289839079E-2"/>
          <c:y val="2.0554078767325443E-2"/>
          <c:w val="0.77207325854179798"/>
          <c:h val="0.85493275132828073"/>
        </c:manualLayout>
      </c:layout>
      <c:lineChart>
        <c:grouping val="standard"/>
        <c:varyColors val="0"/>
        <c:ser>
          <c:idx val="0"/>
          <c:order val="0"/>
          <c:tx>
            <c:strRef>
              <c:f>Sheet1!$B$1</c:f>
              <c:strCache>
                <c:ptCount val="1"/>
                <c:pt idx="0">
                  <c:v>Brazil</c:v>
                </c:pt>
              </c:strCache>
            </c:strRef>
          </c:tx>
          <c:spPr>
            <a:ln w="44450">
              <a:solidFill>
                <a:srgbClr val="92D050"/>
              </a:solidFill>
            </a:ln>
          </c:spPr>
          <c:marker>
            <c:symbol val="none"/>
          </c:marker>
          <c:cat>
            <c:numRef>
              <c:f>Sheet1!$A$2:$A$5</c:f>
              <c:numCache>
                <c:formatCode>General</c:formatCode>
                <c:ptCount val="4"/>
                <c:pt idx="0">
                  <c:v>1980</c:v>
                </c:pt>
                <c:pt idx="1">
                  <c:v>1990</c:v>
                </c:pt>
                <c:pt idx="2">
                  <c:v>2000</c:v>
                </c:pt>
                <c:pt idx="3">
                  <c:v>2012</c:v>
                </c:pt>
              </c:numCache>
            </c:numRef>
          </c:cat>
          <c:val>
            <c:numRef>
              <c:f>Sheet1!$B$2:$B$5</c:f>
              <c:numCache>
                <c:formatCode>General</c:formatCode>
                <c:ptCount val="4"/>
                <c:pt idx="0">
                  <c:v>148</c:v>
                </c:pt>
                <c:pt idx="1">
                  <c:v>465</c:v>
                </c:pt>
                <c:pt idx="2">
                  <c:v>644</c:v>
                </c:pt>
                <c:pt idx="3">
                  <c:v>2425</c:v>
                </c:pt>
              </c:numCache>
            </c:numRef>
          </c:val>
          <c:smooth val="0"/>
        </c:ser>
        <c:ser>
          <c:idx val="1"/>
          <c:order val="1"/>
          <c:tx>
            <c:strRef>
              <c:f>Sheet1!$C$1</c:f>
              <c:strCache>
                <c:ptCount val="1"/>
                <c:pt idx="0">
                  <c:v>China</c:v>
                </c:pt>
              </c:strCache>
            </c:strRef>
          </c:tx>
          <c:spPr>
            <a:ln w="44450" cmpd="sng">
              <a:solidFill>
                <a:srgbClr val="FFC000"/>
              </a:solidFill>
            </a:ln>
          </c:spPr>
          <c:marker>
            <c:symbol val="none"/>
          </c:marker>
          <c:cat>
            <c:numRef>
              <c:f>Sheet1!$A$2:$A$5</c:f>
              <c:numCache>
                <c:formatCode>General</c:formatCode>
                <c:ptCount val="4"/>
                <c:pt idx="0">
                  <c:v>1980</c:v>
                </c:pt>
                <c:pt idx="1">
                  <c:v>1990</c:v>
                </c:pt>
                <c:pt idx="2">
                  <c:v>2000</c:v>
                </c:pt>
                <c:pt idx="3">
                  <c:v>2012</c:v>
                </c:pt>
              </c:numCache>
            </c:numRef>
          </c:cat>
          <c:val>
            <c:numRef>
              <c:f>Sheet1!$C$2:$C$5</c:f>
              <c:numCache>
                <c:formatCode>General</c:formatCode>
                <c:ptCount val="4"/>
                <c:pt idx="0">
                  <c:v>202</c:v>
                </c:pt>
                <c:pt idx="1">
                  <c:v>390</c:v>
                </c:pt>
                <c:pt idx="2">
                  <c:v>1198</c:v>
                </c:pt>
                <c:pt idx="3">
                  <c:v>8250</c:v>
                </c:pt>
              </c:numCache>
            </c:numRef>
          </c:val>
          <c:smooth val="0"/>
        </c:ser>
        <c:ser>
          <c:idx val="2"/>
          <c:order val="2"/>
          <c:tx>
            <c:strRef>
              <c:f>Sheet1!$D$1</c:f>
              <c:strCache>
                <c:ptCount val="1"/>
                <c:pt idx="0">
                  <c:v>Germany</c:v>
                </c:pt>
              </c:strCache>
            </c:strRef>
          </c:tx>
          <c:spPr>
            <a:ln w="44450">
              <a:solidFill>
                <a:schemeClr val="tx1"/>
              </a:solidFill>
            </a:ln>
          </c:spPr>
          <c:marker>
            <c:symbol val="none"/>
          </c:marker>
          <c:cat>
            <c:numRef>
              <c:f>Sheet1!$A$2:$A$5</c:f>
              <c:numCache>
                <c:formatCode>General</c:formatCode>
                <c:ptCount val="4"/>
                <c:pt idx="0">
                  <c:v>1980</c:v>
                </c:pt>
                <c:pt idx="1">
                  <c:v>1990</c:v>
                </c:pt>
                <c:pt idx="2">
                  <c:v>2000</c:v>
                </c:pt>
                <c:pt idx="3">
                  <c:v>2012</c:v>
                </c:pt>
              </c:numCache>
            </c:numRef>
          </c:cat>
          <c:val>
            <c:numRef>
              <c:f>Sheet1!$D$2:$D$5</c:f>
              <c:numCache>
                <c:formatCode>General</c:formatCode>
                <c:ptCount val="4"/>
                <c:pt idx="0">
                  <c:v>826</c:v>
                </c:pt>
                <c:pt idx="1">
                  <c:v>1547</c:v>
                </c:pt>
                <c:pt idx="2">
                  <c:v>1891</c:v>
                </c:pt>
                <c:pt idx="3">
                  <c:v>3366</c:v>
                </c:pt>
              </c:numCache>
            </c:numRef>
          </c:val>
          <c:smooth val="0"/>
        </c:ser>
        <c:ser>
          <c:idx val="3"/>
          <c:order val="3"/>
          <c:tx>
            <c:strRef>
              <c:f>Sheet1!$E$1</c:f>
              <c:strCache>
                <c:ptCount val="1"/>
                <c:pt idx="0">
                  <c:v>India</c:v>
                </c:pt>
              </c:strCache>
            </c:strRef>
          </c:tx>
          <c:spPr>
            <a:ln w="47625"/>
          </c:spPr>
          <c:marker>
            <c:symbol val="none"/>
          </c:marker>
          <c:cat>
            <c:numRef>
              <c:f>Sheet1!$A$2:$A$5</c:f>
              <c:numCache>
                <c:formatCode>General</c:formatCode>
                <c:ptCount val="4"/>
                <c:pt idx="0">
                  <c:v>1980</c:v>
                </c:pt>
                <c:pt idx="1">
                  <c:v>1990</c:v>
                </c:pt>
                <c:pt idx="2">
                  <c:v>2000</c:v>
                </c:pt>
                <c:pt idx="3">
                  <c:v>2012</c:v>
                </c:pt>
              </c:numCache>
            </c:numRef>
          </c:cat>
          <c:val>
            <c:numRef>
              <c:f>Sheet1!$E$2:$E$5</c:f>
              <c:numCache>
                <c:formatCode>General</c:formatCode>
                <c:ptCount val="4"/>
                <c:pt idx="0">
                  <c:v>181</c:v>
                </c:pt>
                <c:pt idx="1">
                  <c:v>323</c:v>
                </c:pt>
                <c:pt idx="2">
                  <c:v>476</c:v>
                </c:pt>
                <c:pt idx="3">
                  <c:v>1946</c:v>
                </c:pt>
              </c:numCache>
            </c:numRef>
          </c:val>
          <c:smooth val="0"/>
        </c:ser>
        <c:ser>
          <c:idx val="4"/>
          <c:order val="4"/>
          <c:tx>
            <c:strRef>
              <c:f>Sheet1!$F$1</c:f>
              <c:strCache>
                <c:ptCount val="1"/>
                <c:pt idx="0">
                  <c:v>Japan</c:v>
                </c:pt>
              </c:strCache>
            </c:strRef>
          </c:tx>
          <c:spPr>
            <a:ln w="44450">
              <a:solidFill>
                <a:srgbClr val="00B050"/>
              </a:solidFill>
            </a:ln>
          </c:spPr>
          <c:marker>
            <c:symbol val="none"/>
          </c:marker>
          <c:cat>
            <c:numRef>
              <c:f>Sheet1!$A$2:$A$5</c:f>
              <c:numCache>
                <c:formatCode>General</c:formatCode>
                <c:ptCount val="4"/>
                <c:pt idx="0">
                  <c:v>1980</c:v>
                </c:pt>
                <c:pt idx="1">
                  <c:v>1990</c:v>
                </c:pt>
                <c:pt idx="2">
                  <c:v>2000</c:v>
                </c:pt>
                <c:pt idx="3">
                  <c:v>2012</c:v>
                </c:pt>
              </c:numCache>
            </c:numRef>
          </c:cat>
          <c:val>
            <c:numRef>
              <c:f>Sheet1!$F$2:$F$5</c:f>
              <c:numCache>
                <c:formatCode>General</c:formatCode>
                <c:ptCount val="4"/>
                <c:pt idx="0">
                  <c:v>1086</c:v>
                </c:pt>
                <c:pt idx="1">
                  <c:v>3103</c:v>
                </c:pt>
                <c:pt idx="2">
                  <c:v>4731</c:v>
                </c:pt>
                <c:pt idx="3">
                  <c:v>5984</c:v>
                </c:pt>
              </c:numCache>
            </c:numRef>
          </c:val>
          <c:smooth val="0"/>
        </c:ser>
        <c:ser>
          <c:idx val="5"/>
          <c:order val="5"/>
          <c:tx>
            <c:strRef>
              <c:f>Sheet1!$G$1</c:f>
              <c:strCache>
                <c:ptCount val="1"/>
                <c:pt idx="0">
                  <c:v>U.S</c:v>
                </c:pt>
              </c:strCache>
            </c:strRef>
          </c:tx>
          <c:spPr>
            <a:ln w="44450">
              <a:solidFill>
                <a:srgbClr val="FF0000"/>
              </a:solidFill>
            </a:ln>
          </c:spPr>
          <c:marker>
            <c:symbol val="none"/>
          </c:marker>
          <c:cat>
            <c:numRef>
              <c:f>Sheet1!$A$2:$A$5</c:f>
              <c:numCache>
                <c:formatCode>General</c:formatCode>
                <c:ptCount val="4"/>
                <c:pt idx="0">
                  <c:v>1980</c:v>
                </c:pt>
                <c:pt idx="1">
                  <c:v>1990</c:v>
                </c:pt>
                <c:pt idx="2">
                  <c:v>2000</c:v>
                </c:pt>
                <c:pt idx="3">
                  <c:v>2012</c:v>
                </c:pt>
              </c:numCache>
            </c:numRef>
          </c:cat>
          <c:val>
            <c:numRef>
              <c:f>Sheet1!$G$2:$G$5</c:f>
              <c:numCache>
                <c:formatCode>General</c:formatCode>
                <c:ptCount val="4"/>
                <c:pt idx="0">
                  <c:v>2788</c:v>
                </c:pt>
                <c:pt idx="1">
                  <c:v>5800</c:v>
                </c:pt>
                <c:pt idx="2">
                  <c:v>9951</c:v>
                </c:pt>
                <c:pt idx="3">
                  <c:v>15653</c:v>
                </c:pt>
              </c:numCache>
            </c:numRef>
          </c:val>
          <c:smooth val="0"/>
        </c:ser>
        <c:dLbls>
          <c:showLegendKey val="0"/>
          <c:showVal val="0"/>
          <c:showCatName val="0"/>
          <c:showSerName val="0"/>
          <c:showPercent val="0"/>
          <c:showBubbleSize val="0"/>
        </c:dLbls>
        <c:marker val="1"/>
        <c:smooth val="0"/>
        <c:axId val="33294976"/>
        <c:axId val="33304960"/>
      </c:lineChart>
      <c:catAx>
        <c:axId val="33294976"/>
        <c:scaling>
          <c:orientation val="minMax"/>
        </c:scaling>
        <c:delete val="0"/>
        <c:axPos val="b"/>
        <c:numFmt formatCode="General" sourceLinked="1"/>
        <c:majorTickMark val="out"/>
        <c:minorTickMark val="none"/>
        <c:tickLblPos val="nextTo"/>
        <c:txPr>
          <a:bodyPr/>
          <a:lstStyle/>
          <a:p>
            <a:pPr>
              <a:defRPr sz="1400"/>
            </a:pPr>
            <a:endParaRPr lang="en-US"/>
          </a:p>
        </c:txPr>
        <c:crossAx val="33304960"/>
        <c:crosses val="autoZero"/>
        <c:auto val="1"/>
        <c:lblAlgn val="ctr"/>
        <c:lblOffset val="100"/>
        <c:noMultiLvlLbl val="0"/>
      </c:catAx>
      <c:valAx>
        <c:axId val="33304960"/>
        <c:scaling>
          <c:orientation val="minMax"/>
        </c:scaling>
        <c:delete val="0"/>
        <c:axPos val="l"/>
        <c:majorGridlines/>
        <c:numFmt formatCode="General" sourceLinked="1"/>
        <c:majorTickMark val="out"/>
        <c:minorTickMark val="none"/>
        <c:tickLblPos val="nextTo"/>
        <c:txPr>
          <a:bodyPr/>
          <a:lstStyle/>
          <a:p>
            <a:pPr>
              <a:defRPr sz="1200"/>
            </a:pPr>
            <a:endParaRPr lang="en-US"/>
          </a:p>
        </c:txPr>
        <c:crossAx val="33294976"/>
        <c:crosses val="autoZero"/>
        <c:crossBetween val="between"/>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r"/>
      <c:layout>
        <c:manualLayout>
          <c:xMode val="edge"/>
          <c:yMode val="edge"/>
          <c:x val="0.85715339233038401"/>
          <c:y val="0.24036182977127871"/>
          <c:w val="0.14284660766961652"/>
          <c:h val="0.44055868016497973"/>
        </c:manualLayout>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50800"/>
          </c:spPr>
          <c:marker>
            <c:symbol val="none"/>
          </c:marker>
          <c:cat>
            <c:numRef>
              <c:f>Sheet1!$A$2:$A$15</c:f>
              <c:numCache>
                <c:formatCode>General</c:formatCode>
                <c:ptCount val="14"/>
                <c:pt idx="0">
                  <c:v>1950</c:v>
                </c:pt>
                <c:pt idx="1">
                  <c:v>55</c:v>
                </c:pt>
                <c:pt idx="2">
                  <c:v>60</c:v>
                </c:pt>
                <c:pt idx="3">
                  <c:v>65</c:v>
                </c:pt>
                <c:pt idx="4">
                  <c:v>70</c:v>
                </c:pt>
                <c:pt idx="5">
                  <c:v>75</c:v>
                </c:pt>
                <c:pt idx="6">
                  <c:v>80</c:v>
                </c:pt>
                <c:pt idx="7">
                  <c:v>85</c:v>
                </c:pt>
                <c:pt idx="8">
                  <c:v>90</c:v>
                </c:pt>
                <c:pt idx="9">
                  <c:v>95</c:v>
                </c:pt>
                <c:pt idx="10">
                  <c:v>0</c:v>
                </c:pt>
                <c:pt idx="11">
                  <c:v>7</c:v>
                </c:pt>
                <c:pt idx="12">
                  <c:v>8</c:v>
                </c:pt>
                <c:pt idx="13">
                  <c:v>12</c:v>
                </c:pt>
              </c:numCache>
            </c:numRef>
          </c:cat>
          <c:val>
            <c:numRef>
              <c:f>Sheet1!$B$2:$B$15</c:f>
              <c:numCache>
                <c:formatCode>General</c:formatCode>
                <c:ptCount val="14"/>
                <c:pt idx="0">
                  <c:v>30.8</c:v>
                </c:pt>
                <c:pt idx="1">
                  <c:v>25.6</c:v>
                </c:pt>
                <c:pt idx="2">
                  <c:v>31.5</c:v>
                </c:pt>
                <c:pt idx="3">
                  <c:v>51.9</c:v>
                </c:pt>
                <c:pt idx="4">
                  <c:v>47.3</c:v>
                </c:pt>
                <c:pt idx="5">
                  <c:v>108.1</c:v>
                </c:pt>
                <c:pt idx="6">
                  <c:v>182.8</c:v>
                </c:pt>
                <c:pt idx="7">
                  <c:v>153.5</c:v>
                </c:pt>
                <c:pt idx="8">
                  <c:v>271.89999999999975</c:v>
                </c:pt>
                <c:pt idx="9">
                  <c:v>482.7</c:v>
                </c:pt>
                <c:pt idx="10">
                  <c:v>520.6</c:v>
                </c:pt>
                <c:pt idx="11">
                  <c:v>1264</c:v>
                </c:pt>
                <c:pt idx="12">
                  <c:v>643</c:v>
                </c:pt>
                <c:pt idx="13">
                  <c:v>1742</c:v>
                </c:pt>
              </c:numCache>
            </c:numRef>
          </c:val>
          <c:smooth val="0"/>
        </c:ser>
        <c:dLbls>
          <c:showLegendKey val="0"/>
          <c:showVal val="0"/>
          <c:showCatName val="0"/>
          <c:showSerName val="0"/>
          <c:showPercent val="0"/>
          <c:showBubbleSize val="0"/>
        </c:dLbls>
        <c:marker val="1"/>
        <c:smooth val="0"/>
        <c:axId val="33039104"/>
        <c:axId val="33040640"/>
      </c:lineChart>
      <c:catAx>
        <c:axId val="33039104"/>
        <c:scaling>
          <c:orientation val="minMax"/>
        </c:scaling>
        <c:delete val="0"/>
        <c:axPos val="b"/>
        <c:numFmt formatCode="General" sourceLinked="1"/>
        <c:majorTickMark val="out"/>
        <c:minorTickMark val="none"/>
        <c:tickLblPos val="nextTo"/>
        <c:crossAx val="33040640"/>
        <c:crosses val="autoZero"/>
        <c:auto val="1"/>
        <c:lblAlgn val="ctr"/>
        <c:lblOffset val="100"/>
        <c:noMultiLvlLbl val="0"/>
      </c:catAx>
      <c:valAx>
        <c:axId val="33040640"/>
        <c:scaling>
          <c:orientation val="minMax"/>
        </c:scaling>
        <c:delete val="0"/>
        <c:axPos val="l"/>
        <c:majorGridlines/>
        <c:numFmt formatCode="General" sourceLinked="1"/>
        <c:majorTickMark val="out"/>
        <c:minorTickMark val="none"/>
        <c:tickLblPos val="nextTo"/>
        <c:crossAx val="33039104"/>
        <c:crosses val="autoZero"/>
        <c:crossBetween val="between"/>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tx2"/>
            </a:solidFill>
          </c:spPr>
          <c:invertIfNegative val="0"/>
          <c:cat>
            <c:strRef>
              <c:f>Sheet1!$A$2:$A$9</c:f>
              <c:strCache>
                <c:ptCount val="8"/>
                <c:pt idx="0">
                  <c:v>U.S</c:v>
                </c:pt>
                <c:pt idx="1">
                  <c:v>Sweden</c:v>
                </c:pt>
                <c:pt idx="2">
                  <c:v>Japan</c:v>
                </c:pt>
                <c:pt idx="3">
                  <c:v>U.K</c:v>
                </c:pt>
                <c:pt idx="4">
                  <c:v>France</c:v>
                </c:pt>
                <c:pt idx="5">
                  <c:v>Germany</c:v>
                </c:pt>
                <c:pt idx="6">
                  <c:v>Spain</c:v>
                </c:pt>
                <c:pt idx="7">
                  <c:v>Italy</c:v>
                </c:pt>
              </c:strCache>
            </c:strRef>
          </c:cat>
          <c:val>
            <c:numRef>
              <c:f>Sheet1!$B$2:$B$9</c:f>
              <c:numCache>
                <c:formatCode>General</c:formatCode>
                <c:ptCount val="8"/>
                <c:pt idx="0">
                  <c:v>155.69999999999999</c:v>
                </c:pt>
                <c:pt idx="1">
                  <c:v>148.69999999999999</c:v>
                </c:pt>
                <c:pt idx="2">
                  <c:v>140.4</c:v>
                </c:pt>
                <c:pt idx="3">
                  <c:v>139.6</c:v>
                </c:pt>
                <c:pt idx="4">
                  <c:v>125.1</c:v>
                </c:pt>
                <c:pt idx="5">
                  <c:v>120.2</c:v>
                </c:pt>
                <c:pt idx="6">
                  <c:v>130.6</c:v>
                </c:pt>
                <c:pt idx="7">
                  <c:v>107.3</c:v>
                </c:pt>
              </c:numCache>
            </c:numRef>
          </c:val>
        </c:ser>
        <c:dLbls>
          <c:showLegendKey val="0"/>
          <c:showVal val="1"/>
          <c:showCatName val="0"/>
          <c:showSerName val="0"/>
          <c:showPercent val="0"/>
          <c:showBubbleSize val="0"/>
        </c:dLbls>
        <c:gapWidth val="75"/>
        <c:axId val="31875072"/>
        <c:axId val="31876608"/>
      </c:barChart>
      <c:catAx>
        <c:axId val="31875072"/>
        <c:scaling>
          <c:orientation val="minMax"/>
        </c:scaling>
        <c:delete val="0"/>
        <c:axPos val="b"/>
        <c:majorTickMark val="none"/>
        <c:minorTickMark val="none"/>
        <c:tickLblPos val="nextTo"/>
        <c:crossAx val="31876608"/>
        <c:crosses val="autoZero"/>
        <c:auto val="1"/>
        <c:lblAlgn val="ctr"/>
        <c:lblOffset val="100"/>
        <c:noMultiLvlLbl val="0"/>
      </c:catAx>
      <c:valAx>
        <c:axId val="31876608"/>
        <c:scaling>
          <c:orientation val="minMax"/>
        </c:scaling>
        <c:delete val="0"/>
        <c:axPos val="l"/>
        <c:numFmt formatCode="General" sourceLinked="1"/>
        <c:majorTickMark val="none"/>
        <c:minorTickMark val="none"/>
        <c:tickLblPos val="nextTo"/>
        <c:crossAx val="31875072"/>
        <c:crosses val="autoZero"/>
        <c:crossBetween val="between"/>
      </c:valAx>
    </c:plotArea>
    <c:plotVisOnly val="1"/>
    <c:dispBlanksAs val="gap"/>
    <c:showDLblsOverMax val="0"/>
  </c:chart>
  <c:spPr>
    <a:effectLst>
      <a:glow rad="63500">
        <a:schemeClr val="accent2">
          <a:satMod val="175000"/>
          <a:alpha val="40000"/>
        </a:schemeClr>
      </a:glow>
      <a:outerShdw blurRad="50800" dist="38100" dir="2700000" algn="tl" rotWithShape="0">
        <a:prstClr val="black">
          <a:alpha val="40000"/>
        </a:prstClr>
      </a:outerShdw>
    </a:effectLst>
    <a:scene3d>
      <a:camera prst="orthographicFront"/>
      <a:lightRig rig="threePt" dir="t"/>
    </a:scene3d>
    <a:sp3d>
      <a:bevelT/>
    </a:sp3d>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47625">
              <a:solidFill>
                <a:schemeClr val="tx1"/>
              </a:solidFill>
            </a:ln>
          </c:spPr>
          <c:marker>
            <c:symbol val="square"/>
            <c:size val="9"/>
            <c:spPr>
              <a:solidFill>
                <a:schemeClr val="bg1"/>
              </a:solidFill>
            </c:spPr>
          </c:marker>
          <c:cat>
            <c:numRef>
              <c:f>Sheet1!$A$2:$A$7</c:f>
              <c:numCache>
                <c:formatCode>General</c:formatCode>
                <c:ptCount val="6"/>
                <c:pt idx="0">
                  <c:v>1964</c:v>
                </c:pt>
                <c:pt idx="1">
                  <c:v>1972</c:v>
                </c:pt>
                <c:pt idx="2">
                  <c:v>1979</c:v>
                </c:pt>
                <c:pt idx="3">
                  <c:v>1993</c:v>
                </c:pt>
                <c:pt idx="4">
                  <c:v>2008</c:v>
                </c:pt>
                <c:pt idx="5">
                  <c:v>2011</c:v>
                </c:pt>
              </c:numCache>
            </c:numRef>
          </c:cat>
          <c:val>
            <c:numRef>
              <c:f>Sheet1!$B$2:$B$7</c:f>
              <c:numCache>
                <c:formatCode>"$"#,##0.00_);[Red]\("$"#,##0.00\)</c:formatCode>
                <c:ptCount val="6"/>
                <c:pt idx="0">
                  <c:v>17.54</c:v>
                </c:pt>
                <c:pt idx="1">
                  <c:v>20.059999999999999</c:v>
                </c:pt>
                <c:pt idx="2">
                  <c:v>18.760000000000002</c:v>
                </c:pt>
                <c:pt idx="3">
                  <c:v>16.82</c:v>
                </c:pt>
                <c:pt idx="4">
                  <c:v>18.52</c:v>
                </c:pt>
                <c:pt idx="5">
                  <c:v>19.5</c:v>
                </c:pt>
              </c:numCache>
            </c:numRef>
          </c:val>
          <c:smooth val="0"/>
        </c:ser>
        <c:dLbls>
          <c:showLegendKey val="0"/>
          <c:showVal val="0"/>
          <c:showCatName val="0"/>
          <c:showSerName val="0"/>
          <c:showPercent val="0"/>
          <c:showBubbleSize val="0"/>
        </c:dLbls>
        <c:marker val="1"/>
        <c:smooth val="0"/>
        <c:axId val="33995008"/>
        <c:axId val="33997184"/>
      </c:lineChart>
      <c:catAx>
        <c:axId val="33995008"/>
        <c:scaling>
          <c:orientation val="minMax"/>
        </c:scaling>
        <c:delete val="0"/>
        <c:axPos val="b"/>
        <c:numFmt formatCode="General" sourceLinked="1"/>
        <c:majorTickMark val="out"/>
        <c:minorTickMark val="none"/>
        <c:tickLblPos val="nextTo"/>
        <c:crossAx val="33997184"/>
        <c:crosses val="autoZero"/>
        <c:auto val="1"/>
        <c:lblAlgn val="ctr"/>
        <c:lblOffset val="100"/>
        <c:noMultiLvlLbl val="0"/>
      </c:catAx>
      <c:valAx>
        <c:axId val="33997184"/>
        <c:scaling>
          <c:orientation val="minMax"/>
        </c:scaling>
        <c:delete val="0"/>
        <c:axPos val="l"/>
        <c:majorGridlines/>
        <c:numFmt formatCode="&quot;$&quot;#,##0.00_);[Red]\(&quot;$&quot;#,##0.00\)" sourceLinked="1"/>
        <c:majorTickMark val="out"/>
        <c:minorTickMark val="none"/>
        <c:tickLblPos val="nextTo"/>
        <c:crossAx val="33995008"/>
        <c:crosses val="autoZero"/>
        <c:crossBetween val="between"/>
      </c:valAx>
    </c:plotArea>
    <c:plotVisOnly val="1"/>
    <c:dispBlanksAs val="gap"/>
    <c:showDLblsOverMax val="0"/>
  </c:char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50800">
              <a:solidFill>
                <a:schemeClr val="tx2"/>
              </a:solidFill>
            </a:ln>
          </c:spPr>
          <c:marker>
            <c:symbol val="none"/>
          </c:marker>
          <c:cat>
            <c:numRef>
              <c:f>Sheet1!$A$2:$A$13</c:f>
              <c:numCache>
                <c:formatCode>General</c:formatCode>
                <c:ptCount val="12"/>
                <c:pt idx="0">
                  <c:v>1960</c:v>
                </c:pt>
                <c:pt idx="1">
                  <c:v>70</c:v>
                </c:pt>
                <c:pt idx="2">
                  <c:v>75</c:v>
                </c:pt>
                <c:pt idx="3">
                  <c:v>80</c:v>
                </c:pt>
                <c:pt idx="4">
                  <c:v>85</c:v>
                </c:pt>
                <c:pt idx="5">
                  <c:v>90</c:v>
                </c:pt>
                <c:pt idx="6">
                  <c:v>92</c:v>
                </c:pt>
                <c:pt idx="7">
                  <c:v>95</c:v>
                </c:pt>
                <c:pt idx="8">
                  <c:v>2000</c:v>
                </c:pt>
                <c:pt idx="9">
                  <c:v>3</c:v>
                </c:pt>
                <c:pt idx="10">
                  <c:v>5</c:v>
                </c:pt>
                <c:pt idx="11">
                  <c:v>11</c:v>
                </c:pt>
              </c:numCache>
            </c:numRef>
          </c:cat>
          <c:val>
            <c:numRef>
              <c:f>Sheet1!$B$2:$B$13</c:f>
              <c:numCache>
                <c:formatCode>General</c:formatCode>
                <c:ptCount val="12"/>
                <c:pt idx="0">
                  <c:v>35</c:v>
                </c:pt>
                <c:pt idx="1">
                  <c:v>80</c:v>
                </c:pt>
                <c:pt idx="2">
                  <c:v>60</c:v>
                </c:pt>
                <c:pt idx="3">
                  <c:v>50</c:v>
                </c:pt>
                <c:pt idx="4">
                  <c:v>70</c:v>
                </c:pt>
                <c:pt idx="5">
                  <c:v>100</c:v>
                </c:pt>
                <c:pt idx="6">
                  <c:v>200</c:v>
                </c:pt>
                <c:pt idx="7">
                  <c:v>150</c:v>
                </c:pt>
                <c:pt idx="8">
                  <c:v>500</c:v>
                </c:pt>
                <c:pt idx="9">
                  <c:v>290</c:v>
                </c:pt>
                <c:pt idx="10">
                  <c:v>400</c:v>
                </c:pt>
                <c:pt idx="11">
                  <c:v>380</c:v>
                </c:pt>
              </c:numCache>
            </c:numRef>
          </c:val>
          <c:smooth val="0"/>
        </c:ser>
        <c:dLbls>
          <c:showLegendKey val="0"/>
          <c:showVal val="0"/>
          <c:showCatName val="0"/>
          <c:showSerName val="0"/>
          <c:showPercent val="0"/>
          <c:showBubbleSize val="0"/>
        </c:dLbls>
        <c:marker val="1"/>
        <c:smooth val="0"/>
        <c:axId val="33199616"/>
        <c:axId val="33201152"/>
      </c:lineChart>
      <c:catAx>
        <c:axId val="33199616"/>
        <c:scaling>
          <c:orientation val="minMax"/>
        </c:scaling>
        <c:delete val="0"/>
        <c:axPos val="b"/>
        <c:numFmt formatCode="General" sourceLinked="1"/>
        <c:majorTickMark val="out"/>
        <c:minorTickMark val="none"/>
        <c:tickLblPos val="nextTo"/>
        <c:crossAx val="33201152"/>
        <c:crosses val="autoZero"/>
        <c:auto val="1"/>
        <c:lblAlgn val="ctr"/>
        <c:lblOffset val="100"/>
        <c:noMultiLvlLbl val="0"/>
      </c:catAx>
      <c:valAx>
        <c:axId val="33201152"/>
        <c:scaling>
          <c:orientation val="minMax"/>
        </c:scaling>
        <c:delete val="0"/>
        <c:axPos val="l"/>
        <c:majorGridlines/>
        <c:numFmt formatCode="General" sourceLinked="1"/>
        <c:majorTickMark val="out"/>
        <c:minorTickMark val="none"/>
        <c:tickLblPos val="nextTo"/>
        <c:crossAx val="33199616"/>
        <c:crosses val="autoZero"/>
        <c:crossBetween val="between"/>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Productivity</c:v>
                </c:pt>
              </c:strCache>
            </c:strRef>
          </c:tx>
          <c:spPr>
            <a:ln w="44450">
              <a:solidFill>
                <a:schemeClr val="tx1"/>
              </a:solidFill>
            </a:ln>
          </c:spPr>
          <c:marker>
            <c:symbol val="none"/>
          </c:marker>
          <c:cat>
            <c:numRef>
              <c:f>Sheet1!$A$2:$A$10</c:f>
              <c:numCache>
                <c:formatCode>General</c:formatCode>
                <c:ptCount val="9"/>
                <c:pt idx="0">
                  <c:v>1820</c:v>
                </c:pt>
                <c:pt idx="1">
                  <c:v>1947</c:v>
                </c:pt>
                <c:pt idx="2">
                  <c:v>1960</c:v>
                </c:pt>
                <c:pt idx="3">
                  <c:v>1975</c:v>
                </c:pt>
                <c:pt idx="4">
                  <c:v>1985</c:v>
                </c:pt>
                <c:pt idx="5">
                  <c:v>1995</c:v>
                </c:pt>
                <c:pt idx="6">
                  <c:v>2000</c:v>
                </c:pt>
                <c:pt idx="7">
                  <c:v>2007</c:v>
                </c:pt>
                <c:pt idx="8">
                  <c:v>2011</c:v>
                </c:pt>
              </c:numCache>
            </c:numRef>
          </c:cat>
          <c:val>
            <c:numRef>
              <c:f>Sheet1!$B$2:$B$10</c:f>
              <c:numCache>
                <c:formatCode>General</c:formatCode>
                <c:ptCount val="9"/>
                <c:pt idx="0">
                  <c:v>0</c:v>
                </c:pt>
                <c:pt idx="1">
                  <c:v>102</c:v>
                </c:pt>
                <c:pt idx="2">
                  <c:v>150</c:v>
                </c:pt>
                <c:pt idx="3">
                  <c:v>210</c:v>
                </c:pt>
                <c:pt idx="4">
                  <c:v>260</c:v>
                </c:pt>
                <c:pt idx="5">
                  <c:v>290</c:v>
                </c:pt>
                <c:pt idx="6">
                  <c:v>310</c:v>
                </c:pt>
                <c:pt idx="7">
                  <c:v>321</c:v>
                </c:pt>
                <c:pt idx="8">
                  <c:v>333</c:v>
                </c:pt>
              </c:numCache>
            </c:numRef>
          </c:val>
          <c:smooth val="0"/>
        </c:ser>
        <c:ser>
          <c:idx val="1"/>
          <c:order val="1"/>
          <c:tx>
            <c:strRef>
              <c:f>Sheet1!$C$1</c:f>
              <c:strCache>
                <c:ptCount val="1"/>
                <c:pt idx="0">
                  <c:v>Family Income</c:v>
                </c:pt>
              </c:strCache>
            </c:strRef>
          </c:tx>
          <c:spPr>
            <a:ln w="44450">
              <a:solidFill>
                <a:srgbClr val="FF0000"/>
              </a:solidFill>
            </a:ln>
          </c:spPr>
          <c:marker>
            <c:symbol val="none"/>
          </c:marker>
          <c:cat>
            <c:numRef>
              <c:f>Sheet1!$A$2:$A$10</c:f>
              <c:numCache>
                <c:formatCode>General</c:formatCode>
                <c:ptCount val="9"/>
                <c:pt idx="0">
                  <c:v>1820</c:v>
                </c:pt>
                <c:pt idx="1">
                  <c:v>1947</c:v>
                </c:pt>
                <c:pt idx="2">
                  <c:v>1960</c:v>
                </c:pt>
                <c:pt idx="3">
                  <c:v>1975</c:v>
                </c:pt>
                <c:pt idx="4">
                  <c:v>1985</c:v>
                </c:pt>
                <c:pt idx="5">
                  <c:v>1995</c:v>
                </c:pt>
                <c:pt idx="6">
                  <c:v>2000</c:v>
                </c:pt>
                <c:pt idx="7">
                  <c:v>2007</c:v>
                </c:pt>
                <c:pt idx="8">
                  <c:v>2011</c:v>
                </c:pt>
              </c:numCache>
            </c:numRef>
          </c:cat>
          <c:val>
            <c:numRef>
              <c:f>Sheet1!$C$2:$C$10</c:f>
              <c:numCache>
                <c:formatCode>General</c:formatCode>
                <c:ptCount val="9"/>
                <c:pt idx="0">
                  <c:v>0</c:v>
                </c:pt>
                <c:pt idx="1">
                  <c:v>95</c:v>
                </c:pt>
                <c:pt idx="2">
                  <c:v>130</c:v>
                </c:pt>
                <c:pt idx="3">
                  <c:v>190</c:v>
                </c:pt>
                <c:pt idx="4">
                  <c:v>200</c:v>
                </c:pt>
                <c:pt idx="5">
                  <c:v>200</c:v>
                </c:pt>
                <c:pt idx="6">
                  <c:v>210</c:v>
                </c:pt>
                <c:pt idx="7">
                  <c:v>230</c:v>
                </c:pt>
                <c:pt idx="8">
                  <c:v>220</c:v>
                </c:pt>
              </c:numCache>
            </c:numRef>
          </c:val>
          <c:smooth val="0"/>
        </c:ser>
        <c:dLbls>
          <c:showLegendKey val="0"/>
          <c:showVal val="0"/>
          <c:showCatName val="0"/>
          <c:showSerName val="0"/>
          <c:showPercent val="0"/>
          <c:showBubbleSize val="0"/>
        </c:dLbls>
        <c:marker val="1"/>
        <c:smooth val="0"/>
        <c:axId val="34543488"/>
        <c:axId val="34545024"/>
      </c:lineChart>
      <c:catAx>
        <c:axId val="34543488"/>
        <c:scaling>
          <c:orientation val="minMax"/>
        </c:scaling>
        <c:delete val="0"/>
        <c:axPos val="b"/>
        <c:numFmt formatCode="General" sourceLinked="1"/>
        <c:majorTickMark val="out"/>
        <c:minorTickMark val="none"/>
        <c:tickLblPos val="nextTo"/>
        <c:crossAx val="34545024"/>
        <c:crosses val="autoZero"/>
        <c:auto val="1"/>
        <c:lblAlgn val="ctr"/>
        <c:lblOffset val="100"/>
        <c:noMultiLvlLbl val="0"/>
      </c:catAx>
      <c:valAx>
        <c:axId val="34545024"/>
        <c:scaling>
          <c:orientation val="minMax"/>
        </c:scaling>
        <c:delete val="0"/>
        <c:axPos val="l"/>
        <c:majorGridlines/>
        <c:numFmt formatCode="General" sourceLinked="1"/>
        <c:majorTickMark val="out"/>
        <c:minorTickMark val="none"/>
        <c:tickLblPos val="nextTo"/>
        <c:crossAx val="34543488"/>
        <c:crosses val="autoZero"/>
        <c:crossBetween val="between"/>
      </c:valA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0.02655</cdr:x>
      <cdr:y>0.95238</cdr:y>
    </cdr:from>
    <cdr:to>
      <cdr:x>0.13274</cdr:x>
      <cdr:y>1</cdr:y>
    </cdr:to>
    <cdr:sp macro="" textlink="">
      <cdr:nvSpPr>
        <cdr:cNvPr id="3" name="TextBox 2"/>
        <cdr:cNvSpPr txBox="1"/>
      </cdr:nvSpPr>
      <cdr:spPr>
        <a:xfrm xmlns:a="http://schemas.openxmlformats.org/drawingml/2006/main">
          <a:off x="228600" y="4572000"/>
          <a:ext cx="9144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t>Source: International Monetary Fund – World economic outlook database October 2012</a:t>
          </a:r>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0.30189</cdr:x>
      <cdr:y>0.09677</cdr:y>
    </cdr:from>
    <cdr:to>
      <cdr:x>0.4231</cdr:x>
      <cdr:y>0.32177</cdr:y>
    </cdr:to>
    <cdr:sp macro="" textlink="">
      <cdr:nvSpPr>
        <cdr:cNvPr id="2" name="TextBox 1"/>
        <cdr:cNvSpPr txBox="1"/>
      </cdr:nvSpPr>
      <cdr:spPr>
        <a:xfrm xmlns:a="http://schemas.openxmlformats.org/drawingml/2006/main">
          <a:off x="2438400" y="457200"/>
          <a:ext cx="979037" cy="106299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dirty="0" smtClean="0"/>
            <a:t>$20.06</a:t>
          </a:r>
          <a:endParaRPr lang="en-US" sz="1400" dirty="0"/>
        </a:p>
      </cdr:txBody>
    </cdr:sp>
  </cdr:relSizeAnchor>
  <cdr:relSizeAnchor xmlns:cdr="http://schemas.openxmlformats.org/drawingml/2006/chartDrawing">
    <cdr:from>
      <cdr:x>0.5</cdr:x>
      <cdr:y>0.32258</cdr:y>
    </cdr:from>
    <cdr:to>
      <cdr:x>0.62121</cdr:x>
      <cdr:y>0.54758</cdr:y>
    </cdr:to>
    <cdr:sp macro="" textlink="">
      <cdr:nvSpPr>
        <cdr:cNvPr id="3" name="TextBox 2"/>
        <cdr:cNvSpPr txBox="1"/>
      </cdr:nvSpPr>
      <cdr:spPr>
        <a:xfrm xmlns:a="http://schemas.openxmlformats.org/drawingml/2006/main">
          <a:off x="4038600" y="1524000"/>
          <a:ext cx="979038" cy="106299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dirty="0" smtClean="0"/>
            <a:t>$18.76</a:t>
          </a:r>
          <a:endParaRPr lang="en-US" sz="1400" dirty="0"/>
        </a:p>
      </cdr:txBody>
    </cdr:sp>
  </cdr:relSizeAnchor>
  <cdr:relSizeAnchor xmlns:cdr="http://schemas.openxmlformats.org/drawingml/2006/chartDrawing">
    <cdr:from>
      <cdr:x>0.64151</cdr:x>
      <cdr:y>0.62903</cdr:y>
    </cdr:from>
    <cdr:to>
      <cdr:x>0.76272</cdr:x>
      <cdr:y>0.92903</cdr:y>
    </cdr:to>
    <cdr:sp macro="" textlink="">
      <cdr:nvSpPr>
        <cdr:cNvPr id="4" name="TextBox 3"/>
        <cdr:cNvSpPr txBox="1"/>
      </cdr:nvSpPr>
      <cdr:spPr>
        <a:xfrm xmlns:a="http://schemas.openxmlformats.org/drawingml/2006/main">
          <a:off x="5181600" y="2971800"/>
          <a:ext cx="979037" cy="141732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dirty="0" smtClean="0"/>
            <a:t>$16.82</a:t>
          </a:r>
          <a:endParaRPr lang="en-US" sz="1400" dirty="0"/>
        </a:p>
      </cdr:txBody>
    </cdr:sp>
  </cdr:relSizeAnchor>
</c:userShapes>
</file>

<file path=ppt/drawings/drawing3.xml><?xml version="1.0" encoding="utf-8"?>
<c:userShapes xmlns:c="http://schemas.openxmlformats.org/drawingml/2006/chart">
  <cdr:relSizeAnchor xmlns:cdr="http://schemas.openxmlformats.org/drawingml/2006/chartDrawing">
    <cdr:from>
      <cdr:x>0.30556</cdr:x>
      <cdr:y>0.26938</cdr:y>
    </cdr:from>
    <cdr:to>
      <cdr:x>0.41667</cdr:x>
      <cdr:y>0.47141</cdr:y>
    </cdr:to>
    <cdr:sp macro="" textlink="">
      <cdr:nvSpPr>
        <cdr:cNvPr id="2" name="TextBox 1"/>
        <cdr:cNvSpPr txBox="1"/>
      </cdr:nvSpPr>
      <cdr:spPr>
        <a:xfrm xmlns:a="http://schemas.openxmlformats.org/drawingml/2006/main">
          <a:off x="2514600" y="12192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t>Productivity</a:t>
          </a:r>
          <a:endParaRPr lang="en-US" sz="1600" dirty="0"/>
        </a:p>
      </cdr:txBody>
    </cdr:sp>
  </cdr:relSizeAnchor>
  <cdr:relSizeAnchor xmlns:cdr="http://schemas.openxmlformats.org/drawingml/2006/chartDrawing">
    <cdr:from>
      <cdr:x>0.46296</cdr:x>
      <cdr:y>0.52192</cdr:y>
    </cdr:from>
    <cdr:to>
      <cdr:x>0.64815</cdr:x>
      <cdr:y>0.72396</cdr:y>
    </cdr:to>
    <cdr:sp macro="" textlink="">
      <cdr:nvSpPr>
        <cdr:cNvPr id="3" name="TextBox 2"/>
        <cdr:cNvSpPr txBox="1"/>
      </cdr:nvSpPr>
      <cdr:spPr>
        <a:xfrm xmlns:a="http://schemas.openxmlformats.org/drawingml/2006/main">
          <a:off x="3810000" y="2362200"/>
          <a:ext cx="15240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dirty="0" smtClean="0">
              <a:solidFill>
                <a:srgbClr val="FF0000"/>
              </a:solidFill>
            </a:rPr>
            <a:t>Median Family Income</a:t>
          </a:r>
          <a:endParaRPr lang="en-US" sz="1400" dirty="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44B9FC-C2DA-4036-B9C0-E3F3630EB09E}" type="datetimeFigureOut">
              <a:rPr lang="en-US" smtClean="0"/>
              <a:pPr/>
              <a:t>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E97733-EFEB-4AFF-84AC-0F3AB341A2CD}" type="slidenum">
              <a:rPr lang="en-US" smtClean="0"/>
              <a:pPr/>
              <a:t>‹#›</a:t>
            </a:fld>
            <a:endParaRPr lang="en-US"/>
          </a:p>
        </p:txBody>
      </p:sp>
    </p:spTree>
    <p:extLst>
      <p:ext uri="{BB962C8B-B14F-4D97-AF65-F5344CB8AC3E}">
        <p14:creationId xmlns:p14="http://schemas.microsoft.com/office/powerpoint/2010/main" val="3325978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41EB8C-5782-4903-B298-2D361BCC82C1}" type="datetime1">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3E4F9-98C9-4813-AC6A-FE2F9590A7A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73DF30-C3AF-4A45-89AF-2DDA8055368B}" type="datetime1">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3E4F9-98C9-4813-AC6A-FE2F9590A7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57CBAF-7988-493E-B4EC-EA6EEF3378A1}" type="datetime1">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3E4F9-98C9-4813-AC6A-FE2F9590A7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CEF5A6-D106-4C4A-A670-217A854C608F}" type="datetime1">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3E4F9-98C9-4813-AC6A-FE2F9590A7A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AFD54C-A666-47B9-B47A-FA8B2DC13708}" type="datetime1">
              <a:rPr lang="en-US" smtClean="0"/>
              <a:pPr/>
              <a:t>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3E4F9-98C9-4813-AC6A-FE2F9590A7A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D06524-2DC1-4E26-9ACD-2D3E7B4B9EA2}" type="datetime1">
              <a:rPr lang="en-US" smtClean="0"/>
              <a:pPr/>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3E4F9-98C9-4813-AC6A-FE2F9590A7A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D9EEF1-E77A-4944-B6B8-7CFC9CAFA139}" type="datetime1">
              <a:rPr lang="en-US" smtClean="0"/>
              <a:pPr/>
              <a:t>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B3E4F9-98C9-4813-AC6A-FE2F9590A7A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C745FB-3627-4110-AA6A-DC4534F09DAF}" type="datetime1">
              <a:rPr lang="en-US" smtClean="0"/>
              <a:pPr/>
              <a:t>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B3E4F9-98C9-4813-AC6A-FE2F9590A7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EC88F-87A1-4402-ACD2-70ABFDD04E5B}" type="datetime1">
              <a:rPr lang="en-US" smtClean="0"/>
              <a:pPr/>
              <a:t>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B3E4F9-98C9-4813-AC6A-FE2F9590A7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925D1D-ADDD-492F-9B57-45EBDBE0DF36}" type="datetime1">
              <a:rPr lang="en-US" smtClean="0"/>
              <a:pPr/>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3E4F9-98C9-4813-AC6A-FE2F9590A7A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1DA9C3-7D32-4AB9-9E89-3EA2E519FA89}" type="datetime1">
              <a:rPr lang="en-US" smtClean="0"/>
              <a:pPr/>
              <a:t>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3E4F9-98C9-4813-AC6A-FE2F9590A7A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B4377-5AF9-4A92-8653-E8F5B79F39A5}" type="datetime1">
              <a:rPr lang="en-US" smtClean="0"/>
              <a:pPr/>
              <a:t>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B3E4F9-98C9-4813-AC6A-FE2F9590A7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 America really broke?</a:t>
            </a:r>
            <a:endParaRPr lang="en-US" dirty="0"/>
          </a:p>
        </p:txBody>
      </p:sp>
      <p:sp>
        <p:nvSpPr>
          <p:cNvPr id="4" name="Slide Number Placeholder 3"/>
          <p:cNvSpPr>
            <a:spLocks noGrp="1"/>
          </p:cNvSpPr>
          <p:nvPr>
            <p:ph type="sldNum" sz="quarter" idx="12"/>
          </p:nvPr>
        </p:nvSpPr>
        <p:spPr/>
        <p:txBody>
          <a:bodyPr/>
          <a:lstStyle/>
          <a:p>
            <a:fld id="{95B3E4F9-98C9-4813-AC6A-FE2F9590A7A9}" type="slidenum">
              <a:rPr lang="en-US" smtClean="0"/>
              <a:pPr/>
              <a:t>1</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3877954"/>
            <a:ext cx="1714500" cy="1714500"/>
          </a:xfrm>
          <a:prstGeom prst="rect">
            <a:avLst/>
          </a:prstGeom>
        </p:spPr>
      </p:pic>
    </p:spTree>
    <p:extLst>
      <p:ext uri="{BB962C8B-B14F-4D97-AF65-F5344CB8AC3E}">
        <p14:creationId xmlns:p14="http://schemas.microsoft.com/office/powerpoint/2010/main" val="2935290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B3E4F9-98C9-4813-AC6A-FE2F9590A7A9}" type="slidenum">
              <a:rPr lang="en-US" smtClean="0"/>
              <a:pPr/>
              <a:t>10</a:t>
            </a:fld>
            <a:endParaRPr lang="en-US"/>
          </a:p>
        </p:txBody>
      </p:sp>
      <p:sp>
        <p:nvSpPr>
          <p:cNvPr id="4" name="TextBox 3"/>
          <p:cNvSpPr txBox="1"/>
          <p:nvPr/>
        </p:nvSpPr>
        <p:spPr>
          <a:xfrm>
            <a:off x="457200" y="228600"/>
            <a:ext cx="8229600" cy="6186309"/>
          </a:xfrm>
          <a:prstGeom prst="rect">
            <a:avLst/>
          </a:prstGeom>
          <a:noFill/>
        </p:spPr>
        <p:txBody>
          <a:bodyPr wrap="square" rtlCol="0">
            <a:spAutoFit/>
          </a:bodyPr>
          <a:lstStyle/>
          <a:p>
            <a:pPr>
              <a:buFont typeface="Wingdings" pitchFamily="2" charset="2"/>
              <a:buChar char="Ø"/>
            </a:pPr>
            <a:r>
              <a:rPr lang="en-US" dirty="0" smtClean="0">
                <a:latin typeface="Arial" pitchFamily="34" charset="0"/>
                <a:cs typeface="Arial" pitchFamily="34" charset="0"/>
              </a:rPr>
              <a:t> </a:t>
            </a:r>
            <a:r>
              <a:rPr lang="en-US" dirty="0" err="1" smtClean="0">
                <a:latin typeface="Arial" pitchFamily="34" charset="0"/>
                <a:cs typeface="Arial" pitchFamily="34" charset="0"/>
              </a:rPr>
              <a:t>Hmmmm</a:t>
            </a:r>
            <a:r>
              <a:rPr lang="en-US" dirty="0" smtClean="0">
                <a:latin typeface="Arial" pitchFamily="34" charset="0"/>
                <a:cs typeface="Arial" pitchFamily="34" charset="0"/>
              </a:rPr>
              <a:t>? If GDP is double that of China and even higher when compared to the rest of the world ----- and American corporations are making more profit than at anytime in history, where is all of the money going? </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We know it’s not going to working families.</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 key feature of the labor market since 1973 – one that was not present in prior decades – has been a stunning disconnect between the economy’s potential for improved pay, and the reality of stunted pay growth.</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Since 2000 productivity has grown 22.8%, but real compensation has stagnated across the board.</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Average hourly earnings when adjusted for inflation haven’t increased in 30 years. In other words, YOU HAVEN’T HAD A RAISE IN 30 YEARS!</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Stagnant wage and benefit growth has not been due to poor overall economic performance; nor has it been inevitable. </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Wage and benefit growth stagnated because the economy, as structured by the rules in place, no longer ensures that workers pay rises in tandem with productivity.</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B3E4F9-98C9-4813-AC6A-FE2F9590A7A9}" type="slidenum">
              <a:rPr lang="en-US" smtClean="0"/>
              <a:pPr/>
              <a:t>11</a:t>
            </a:fld>
            <a:endParaRPr lang="en-US"/>
          </a:p>
        </p:txBody>
      </p:sp>
      <p:graphicFrame>
        <p:nvGraphicFramePr>
          <p:cNvPr id="3" name="Chart 2"/>
          <p:cNvGraphicFramePr/>
          <p:nvPr/>
        </p:nvGraphicFramePr>
        <p:xfrm>
          <a:off x="381000" y="1447800"/>
          <a:ext cx="81534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0" y="6096000"/>
            <a:ext cx="8458200" cy="553998"/>
          </a:xfrm>
          <a:prstGeom prst="rect">
            <a:avLst/>
          </a:prstGeom>
          <a:noFill/>
        </p:spPr>
        <p:txBody>
          <a:bodyPr wrap="square" rtlCol="0">
            <a:spAutoFit/>
          </a:bodyPr>
          <a:lstStyle/>
          <a:p>
            <a:r>
              <a:rPr lang="en-US" sz="1000" dirty="0" smtClean="0"/>
              <a:t>Source: 1960 – 2005 executive excess 2008, the 15</a:t>
            </a:r>
            <a:r>
              <a:rPr lang="en-US" sz="1000" baseline="30000" dirty="0" smtClean="0"/>
              <a:t>th</a:t>
            </a:r>
            <a:r>
              <a:rPr lang="en-US" sz="1000" dirty="0" smtClean="0"/>
              <a:t> annual CEO compensation survey from the Institute for policy studies and United for a Fair Economy.</a:t>
            </a:r>
          </a:p>
          <a:p>
            <a:endParaRPr lang="en-US" sz="1000" dirty="0" smtClean="0"/>
          </a:p>
          <a:p>
            <a:r>
              <a:rPr lang="en-US" sz="1000" dirty="0" smtClean="0"/>
              <a:t>2011 AFL-CIO Executive </a:t>
            </a:r>
            <a:r>
              <a:rPr lang="en-US" sz="1000" dirty="0" err="1" smtClean="0"/>
              <a:t>Paywatch</a:t>
            </a:r>
            <a:endParaRPr lang="en-US" sz="1000" dirty="0"/>
          </a:p>
        </p:txBody>
      </p:sp>
      <p:sp>
        <p:nvSpPr>
          <p:cNvPr id="5" name="TextBox 4"/>
          <p:cNvSpPr txBox="1"/>
          <p:nvPr/>
        </p:nvSpPr>
        <p:spPr>
          <a:xfrm>
            <a:off x="304800" y="152400"/>
            <a:ext cx="8534400" cy="954107"/>
          </a:xfrm>
          <a:prstGeom prst="rect">
            <a:avLst/>
          </a:prstGeom>
          <a:noFill/>
        </p:spPr>
        <p:txBody>
          <a:bodyPr wrap="square" rtlCol="0">
            <a:spAutoFit/>
          </a:bodyPr>
          <a:lstStyle/>
          <a:p>
            <a:pPr algn="ctr"/>
            <a:r>
              <a:rPr lang="en-US" sz="2800" b="1" dirty="0" smtClean="0"/>
              <a:t>CEO to worker pay gap (ratio of CEO compensation to average worker) 1960-2011</a:t>
            </a:r>
            <a:endParaRPr lang="en-US" sz="2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B3E4F9-98C9-4813-AC6A-FE2F9590A7A9}" type="slidenum">
              <a:rPr lang="en-US" smtClean="0"/>
              <a:pPr/>
              <a:t>12</a:t>
            </a:fld>
            <a:endParaRPr lang="en-US"/>
          </a:p>
        </p:txBody>
      </p:sp>
      <p:sp>
        <p:nvSpPr>
          <p:cNvPr id="3" name="TextBox 2"/>
          <p:cNvSpPr txBox="1"/>
          <p:nvPr/>
        </p:nvSpPr>
        <p:spPr>
          <a:xfrm>
            <a:off x="152400" y="152401"/>
            <a:ext cx="8686800" cy="8125301"/>
          </a:xfrm>
          <a:prstGeom prst="rect">
            <a:avLst/>
          </a:prstGeom>
          <a:noFill/>
        </p:spPr>
        <p:txBody>
          <a:bodyPr wrap="square" rtlCol="0">
            <a:spAutoFit/>
          </a:bodyPr>
          <a:lstStyle/>
          <a:p>
            <a:pPr algn="ctr"/>
            <a:r>
              <a:rPr lang="en-US" sz="3600" b="1" dirty="0" smtClean="0">
                <a:latin typeface="Arial" pitchFamily="34" charset="0"/>
                <a:cs typeface="Arial" pitchFamily="34" charset="0"/>
              </a:rPr>
              <a:t>Where is all of the $$$$ going ?</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CEO overcompensation hurts average Americans. It transfers wealth upward from employees and shareholders to already affluent top executives.</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The CEO of an S&amp;P 500 Index company made, on average, 380 times the average wages of U.S. workers in 2011.</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That compares to averages of Japanese or German CEO’s 12X the average worker,  U.K. 22x, or Canadian 20X. </a:t>
            </a:r>
          </a:p>
          <a:p>
            <a:pPr>
              <a:buFont typeface="Wingdings" pitchFamily="2" charset="2"/>
              <a:buChar char="Ø"/>
            </a:pPr>
            <a:endParaRPr lang="en-US" b="1" dirty="0" smtClean="0">
              <a:latin typeface="Arial" pitchFamily="34" charset="0"/>
              <a:cs typeface="Arial" pitchFamily="34" charset="0"/>
            </a:endParaRPr>
          </a:p>
          <a:p>
            <a:pPr>
              <a:buFont typeface="Wingdings" pitchFamily="2" charset="2"/>
              <a:buChar char="Ø"/>
            </a:pPr>
            <a:r>
              <a:rPr lang="en-US" b="1" dirty="0" smtClean="0">
                <a:latin typeface="Arial" pitchFamily="34" charset="0"/>
                <a:cs typeface="Arial" pitchFamily="34" charset="0"/>
              </a:rPr>
              <a:t> </a:t>
            </a:r>
            <a:r>
              <a:rPr lang="en-US" dirty="0" smtClean="0">
                <a:latin typeface="Arial" pitchFamily="34" charset="0"/>
                <a:cs typeface="Arial" pitchFamily="34" charset="0"/>
              </a:rPr>
              <a:t>Why the difference in the U.S. ? We have no culture of shame about excess. In fact, there is increasing adulation for the lives of the rich and famous. Unfortunately, this disparity takes billions of dollars out of the economy. </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We’ve really seen a “tale of two economies” in the United States since the mid 1970s. CEO’s and people with lots of money invested in the stock market have done quite well. Meanwhile, average workers have to contend with stagnating wages, rising job insecurity, and burdensome debt.</a:t>
            </a:r>
          </a:p>
          <a:p>
            <a:pPr>
              <a:buFont typeface="Wingdings" pitchFamily="2" charset="2"/>
              <a:buChar char="Ø"/>
            </a:pPr>
            <a:endParaRPr lang="en-US" b="1" dirty="0" smtClean="0">
              <a:latin typeface="Arial" pitchFamily="34" charset="0"/>
              <a:cs typeface="Arial" pitchFamily="34" charset="0"/>
            </a:endParaRPr>
          </a:p>
          <a:p>
            <a:pPr>
              <a:buFont typeface="Wingdings" pitchFamily="2" charset="2"/>
              <a:buChar char="Ø"/>
            </a:pPr>
            <a:endParaRPr lang="en-US" b="1" dirty="0" smtClean="0">
              <a:latin typeface="Arial" pitchFamily="34" charset="0"/>
              <a:cs typeface="Arial" pitchFamily="34" charset="0"/>
            </a:endParaRPr>
          </a:p>
          <a:p>
            <a:pPr algn="ctr"/>
            <a:endParaRPr lang="en-US" sz="3600" b="1" dirty="0" smtClean="0">
              <a:latin typeface="Arial" pitchFamily="34" charset="0"/>
              <a:cs typeface="Arial" pitchFamily="34" charset="0"/>
            </a:endParaRPr>
          </a:p>
          <a:p>
            <a:endParaRPr lang="en-US" dirty="0" smtClean="0">
              <a:latin typeface="Arial" pitchFamily="34" charset="0"/>
              <a:cs typeface="Arial" pitchFamily="34" charset="0"/>
            </a:endParaRPr>
          </a:p>
          <a:p>
            <a:pPr algn="ctr"/>
            <a:endParaRPr lang="en-US" sz="3600" b="1" dirty="0" smtClean="0">
              <a:latin typeface="Arial" pitchFamily="34" charset="0"/>
              <a:cs typeface="Arial" pitchFamily="34" charset="0"/>
            </a:endParaRPr>
          </a:p>
          <a:p>
            <a:r>
              <a:rPr lang="en-US" sz="3600" b="1" dirty="0" smtClean="0">
                <a:latin typeface="Arial" pitchFamily="34" charset="0"/>
                <a:cs typeface="Arial" pitchFamily="34" charset="0"/>
              </a:rPr>
              <a:t> </a:t>
            </a:r>
            <a:endParaRPr lang="en-US" sz="36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B3E4F9-98C9-4813-AC6A-FE2F9590A7A9}" type="slidenum">
              <a:rPr lang="en-US" smtClean="0"/>
              <a:pPr/>
              <a:t>13</a:t>
            </a:fld>
            <a:endParaRPr lang="en-US"/>
          </a:p>
        </p:txBody>
      </p:sp>
      <p:graphicFrame>
        <p:nvGraphicFramePr>
          <p:cNvPr id="3" name="Table 2"/>
          <p:cNvGraphicFramePr>
            <a:graphicFrameLocks noGrp="1"/>
          </p:cNvGraphicFramePr>
          <p:nvPr/>
        </p:nvGraphicFramePr>
        <p:xfrm>
          <a:off x="533400" y="1219200"/>
          <a:ext cx="8305800" cy="4064000"/>
        </p:xfrm>
        <a:graphic>
          <a:graphicData uri="http://schemas.openxmlformats.org/drawingml/2006/table">
            <a:tbl>
              <a:tblPr/>
              <a:tblGrid>
                <a:gridCol w="1612639"/>
                <a:gridCol w="499490"/>
                <a:gridCol w="2012229"/>
                <a:gridCol w="1855248"/>
                <a:gridCol w="856267"/>
                <a:gridCol w="1469927"/>
              </a:tblGrid>
              <a:tr h="781538">
                <a:tc>
                  <a:txBody>
                    <a:bodyPr/>
                    <a:lstStyle/>
                    <a:p>
                      <a:r>
                        <a:rPr lang="en-US" sz="1500" dirty="0"/>
                        <a:t>INCOME LEVEL</a:t>
                      </a:r>
                    </a:p>
                  </a:txBody>
                  <a:tcPr marL="78154" marR="78154" marT="39077" marB="39077" anchor="ctr">
                    <a:lnL>
                      <a:noFill/>
                    </a:lnL>
                    <a:lnR>
                      <a:noFill/>
                    </a:lnR>
                    <a:lnT>
                      <a:noFill/>
                    </a:lnT>
                    <a:lnB>
                      <a:noFill/>
                    </a:lnB>
                  </a:tcPr>
                </a:tc>
                <a:tc>
                  <a:txBody>
                    <a:bodyPr/>
                    <a:lstStyle/>
                    <a:p>
                      <a:r>
                        <a:rPr lang="en-US" sz="1500"/>
                        <a:t> </a:t>
                      </a:r>
                    </a:p>
                  </a:txBody>
                  <a:tcPr marL="78154" marR="78154" marT="39077" marB="39077" anchor="ctr">
                    <a:lnL>
                      <a:noFill/>
                    </a:lnL>
                    <a:lnR>
                      <a:noFill/>
                    </a:lnR>
                    <a:lnT>
                      <a:noFill/>
                    </a:lnT>
                    <a:lnB>
                      <a:noFill/>
                    </a:lnB>
                  </a:tcPr>
                </a:tc>
                <a:tc>
                  <a:txBody>
                    <a:bodyPr/>
                    <a:lstStyle/>
                    <a:p>
                      <a:r>
                        <a:rPr lang="en-US" sz="1500"/>
                        <a:t>NUMBER OF PEOPLE</a:t>
                      </a:r>
                    </a:p>
                  </a:txBody>
                  <a:tcPr marL="78154" marR="78154" marT="39077" marB="39077" anchor="ctr">
                    <a:lnL>
                      <a:noFill/>
                    </a:lnL>
                    <a:lnR>
                      <a:noFill/>
                    </a:lnR>
                    <a:lnT>
                      <a:noFill/>
                    </a:lnT>
                    <a:lnB>
                      <a:noFill/>
                    </a:lnB>
                  </a:tcPr>
                </a:tc>
                <a:tc>
                  <a:txBody>
                    <a:bodyPr/>
                    <a:lstStyle/>
                    <a:p>
                      <a:r>
                        <a:rPr lang="en-US" sz="1500"/>
                        <a:t>AVERAGE INCOME</a:t>
                      </a:r>
                    </a:p>
                  </a:txBody>
                  <a:tcPr marL="78154" marR="78154" marT="39077" marB="39077" anchor="ctr">
                    <a:lnL>
                      <a:noFill/>
                    </a:lnL>
                    <a:lnR>
                      <a:noFill/>
                    </a:lnR>
                    <a:lnT>
                      <a:noFill/>
                    </a:lnT>
                    <a:lnB>
                      <a:noFill/>
                    </a:lnB>
                  </a:tcPr>
                </a:tc>
                <a:tc gridSpan="2">
                  <a:txBody>
                    <a:bodyPr/>
                    <a:lstStyle/>
                    <a:p>
                      <a:r>
                        <a:rPr lang="en-US" sz="1500" dirty="0"/>
                        <a:t>OVERALL CHANGE 1970-2008</a:t>
                      </a:r>
                    </a:p>
                  </a:txBody>
                  <a:tcPr marL="78154" marR="78154" marT="39077" marB="39077" anchor="ctr">
                    <a:lnL>
                      <a:noFill/>
                    </a:lnL>
                    <a:lnR>
                      <a:noFill/>
                    </a:lnR>
                    <a:lnT>
                      <a:noFill/>
                    </a:lnT>
                    <a:lnB>
                      <a:noFill/>
                    </a:lnB>
                  </a:tcPr>
                </a:tc>
                <a:tc hMerge="1">
                  <a:txBody>
                    <a:bodyPr/>
                    <a:lstStyle/>
                    <a:p>
                      <a:endParaRPr lang="en-US"/>
                    </a:p>
                  </a:txBody>
                  <a:tcPr/>
                </a:tc>
              </a:tr>
              <a:tr h="547077">
                <a:tc>
                  <a:txBody>
                    <a:bodyPr/>
                    <a:lstStyle/>
                    <a:p>
                      <a:r>
                        <a:rPr lang="en-US" sz="1500" b="1"/>
                        <a:t>Top 0.1%</a:t>
                      </a:r>
                      <a:endParaRPr lang="en-US" sz="1500"/>
                    </a:p>
                  </a:txBody>
                  <a:tcPr marL="78154" marR="78154" marT="39077" marB="39077" anchor="ctr">
                    <a:lnL>
                      <a:noFill/>
                    </a:lnL>
                    <a:lnR>
                      <a:noFill/>
                    </a:lnR>
                    <a:lnT>
                      <a:noFill/>
                    </a:lnT>
                    <a:lnB>
                      <a:noFill/>
                    </a:lnB>
                    <a:solidFill>
                      <a:srgbClr val="C2CDD2"/>
                    </a:solidFill>
                  </a:tcPr>
                </a:tc>
                <a:tc>
                  <a:txBody>
                    <a:bodyPr/>
                    <a:lstStyle/>
                    <a:p>
                      <a:r>
                        <a:rPr lang="en-US" sz="1500"/>
                        <a:t> </a:t>
                      </a:r>
                    </a:p>
                  </a:txBody>
                  <a:tcPr marL="78154" marR="78154" marT="39077" marB="39077" anchor="ctr">
                    <a:lnL>
                      <a:noFill/>
                    </a:lnL>
                    <a:lnR>
                      <a:noFill/>
                    </a:lnR>
                    <a:lnT>
                      <a:noFill/>
                    </a:lnT>
                    <a:lnB>
                      <a:noFill/>
                    </a:lnB>
                  </a:tcPr>
                </a:tc>
                <a:tc>
                  <a:txBody>
                    <a:bodyPr/>
                    <a:lstStyle/>
                    <a:p>
                      <a:r>
                        <a:rPr lang="en-US" sz="1500"/>
                        <a:t>152,000</a:t>
                      </a:r>
                    </a:p>
                  </a:txBody>
                  <a:tcPr marL="78154" marR="78154" marT="39077" marB="39077" anchor="ctr">
                    <a:lnL>
                      <a:noFill/>
                    </a:lnL>
                    <a:lnR>
                      <a:noFill/>
                    </a:lnR>
                    <a:lnT>
                      <a:noFill/>
                    </a:lnT>
                    <a:lnB>
                      <a:noFill/>
                    </a:lnB>
                  </a:tcPr>
                </a:tc>
                <a:tc>
                  <a:txBody>
                    <a:bodyPr/>
                    <a:lstStyle/>
                    <a:p>
                      <a:r>
                        <a:rPr lang="en-US" sz="1500"/>
                        <a:t>$5.6 million</a:t>
                      </a:r>
                    </a:p>
                  </a:txBody>
                  <a:tcPr marL="78154" marR="78154" marT="39077" marB="39077" anchor="ctr">
                    <a:lnL>
                      <a:noFill/>
                    </a:lnL>
                    <a:lnR>
                      <a:noFill/>
                    </a:lnR>
                    <a:lnT>
                      <a:noFill/>
                    </a:lnT>
                    <a:lnB>
                      <a:noFill/>
                    </a:lnB>
                  </a:tcPr>
                </a:tc>
                <a:tc>
                  <a:txBody>
                    <a:bodyPr/>
                    <a:lstStyle/>
                    <a:p>
                      <a:r>
                        <a:rPr lang="en-US" sz="1500"/>
                        <a:t>+385%</a:t>
                      </a:r>
                    </a:p>
                  </a:txBody>
                  <a:tcPr marL="78154" marR="78154" marT="39077" marB="39077" anchor="ctr">
                    <a:lnL>
                      <a:noFill/>
                    </a:lnL>
                    <a:lnR>
                      <a:noFill/>
                    </a:lnR>
                    <a:lnT>
                      <a:noFill/>
                    </a:lnT>
                    <a:lnB>
                      <a:noFill/>
                    </a:lnB>
                  </a:tcPr>
                </a:tc>
                <a:tc>
                  <a:txBody>
                    <a:bodyPr/>
                    <a:lstStyle/>
                    <a:p>
                      <a:endParaRPr lang="en-US" sz="1500"/>
                    </a:p>
                  </a:txBody>
                  <a:tcPr marL="78154" marR="78154" marT="39077" marB="39077" anchor="ctr">
                    <a:lnL>
                      <a:noFill/>
                    </a:lnL>
                    <a:lnR>
                      <a:noFill/>
                    </a:lnR>
                    <a:lnT>
                      <a:noFill/>
                    </a:lnT>
                    <a:lnB>
                      <a:noFill/>
                    </a:lnB>
                  </a:tcPr>
                </a:tc>
              </a:tr>
              <a:tr h="547077">
                <a:tc>
                  <a:txBody>
                    <a:bodyPr/>
                    <a:lstStyle/>
                    <a:p>
                      <a:r>
                        <a:rPr lang="en-US" sz="1500" b="1"/>
                        <a:t>Top 0.1-0.5%</a:t>
                      </a:r>
                      <a:endParaRPr lang="en-US" sz="1500"/>
                    </a:p>
                  </a:txBody>
                  <a:tcPr marL="78154" marR="78154" marT="39077" marB="39077" anchor="ctr">
                    <a:lnL>
                      <a:noFill/>
                    </a:lnL>
                    <a:lnR>
                      <a:noFill/>
                    </a:lnR>
                    <a:lnT>
                      <a:noFill/>
                    </a:lnT>
                    <a:lnB>
                      <a:noFill/>
                    </a:lnB>
                    <a:solidFill>
                      <a:srgbClr val="DDE3E6"/>
                    </a:solidFill>
                  </a:tcPr>
                </a:tc>
                <a:tc>
                  <a:txBody>
                    <a:bodyPr/>
                    <a:lstStyle/>
                    <a:p>
                      <a:r>
                        <a:rPr lang="en-US" sz="1500"/>
                        <a:t> </a:t>
                      </a:r>
                    </a:p>
                  </a:txBody>
                  <a:tcPr marL="78154" marR="78154" marT="39077" marB="39077" anchor="ctr">
                    <a:lnL>
                      <a:noFill/>
                    </a:lnL>
                    <a:lnR>
                      <a:noFill/>
                    </a:lnR>
                    <a:lnT>
                      <a:noFill/>
                    </a:lnT>
                    <a:lnB>
                      <a:noFill/>
                    </a:lnB>
                  </a:tcPr>
                </a:tc>
                <a:tc>
                  <a:txBody>
                    <a:bodyPr/>
                    <a:lstStyle/>
                    <a:p>
                      <a:r>
                        <a:rPr lang="en-US" sz="1500" dirty="0"/>
                        <a:t>610,000</a:t>
                      </a:r>
                    </a:p>
                  </a:txBody>
                  <a:tcPr marL="78154" marR="78154" marT="39077" marB="39077" anchor="ctr">
                    <a:lnL>
                      <a:noFill/>
                    </a:lnL>
                    <a:lnR>
                      <a:noFill/>
                    </a:lnR>
                    <a:lnT>
                      <a:noFill/>
                    </a:lnT>
                    <a:lnB>
                      <a:noFill/>
                    </a:lnB>
                  </a:tcPr>
                </a:tc>
                <a:tc>
                  <a:txBody>
                    <a:bodyPr/>
                    <a:lstStyle/>
                    <a:p>
                      <a:r>
                        <a:rPr lang="en-US" sz="1500"/>
                        <a:t>$878,139</a:t>
                      </a:r>
                    </a:p>
                  </a:txBody>
                  <a:tcPr marL="78154" marR="78154" marT="39077" marB="39077" anchor="ctr">
                    <a:lnL>
                      <a:noFill/>
                    </a:lnL>
                    <a:lnR>
                      <a:noFill/>
                    </a:lnR>
                    <a:lnT>
                      <a:noFill/>
                    </a:lnT>
                    <a:lnB>
                      <a:noFill/>
                    </a:lnB>
                  </a:tcPr>
                </a:tc>
                <a:tc>
                  <a:txBody>
                    <a:bodyPr/>
                    <a:lstStyle/>
                    <a:p>
                      <a:r>
                        <a:rPr lang="en-US" sz="1500"/>
                        <a:t>+141%</a:t>
                      </a:r>
                    </a:p>
                  </a:txBody>
                  <a:tcPr marL="78154" marR="78154" marT="39077" marB="39077" anchor="ctr">
                    <a:lnL>
                      <a:noFill/>
                    </a:lnL>
                    <a:lnR>
                      <a:noFill/>
                    </a:lnR>
                    <a:lnT>
                      <a:noFill/>
                    </a:lnT>
                    <a:lnB>
                      <a:noFill/>
                    </a:lnB>
                  </a:tcPr>
                </a:tc>
                <a:tc>
                  <a:txBody>
                    <a:bodyPr/>
                    <a:lstStyle/>
                    <a:p>
                      <a:endParaRPr lang="en-US" sz="1500"/>
                    </a:p>
                  </a:txBody>
                  <a:tcPr marL="78154" marR="78154" marT="39077" marB="39077" anchor="ctr">
                    <a:lnL>
                      <a:noFill/>
                    </a:lnL>
                    <a:lnR>
                      <a:noFill/>
                    </a:lnR>
                    <a:lnT>
                      <a:noFill/>
                    </a:lnT>
                    <a:lnB>
                      <a:noFill/>
                    </a:lnB>
                  </a:tcPr>
                </a:tc>
              </a:tr>
              <a:tr h="547077">
                <a:tc>
                  <a:txBody>
                    <a:bodyPr/>
                    <a:lstStyle/>
                    <a:p>
                      <a:r>
                        <a:rPr lang="en-US" sz="1500" b="1"/>
                        <a:t>Top 0.5-1%</a:t>
                      </a:r>
                      <a:endParaRPr lang="en-US" sz="1500"/>
                    </a:p>
                  </a:txBody>
                  <a:tcPr marL="78154" marR="78154" marT="39077" marB="39077" anchor="ctr">
                    <a:lnL>
                      <a:noFill/>
                    </a:lnL>
                    <a:lnR>
                      <a:noFill/>
                    </a:lnR>
                    <a:lnT>
                      <a:noFill/>
                    </a:lnT>
                    <a:lnB>
                      <a:noFill/>
                    </a:lnB>
                    <a:solidFill>
                      <a:srgbClr val="DDE3E6"/>
                    </a:solidFill>
                  </a:tcPr>
                </a:tc>
                <a:tc>
                  <a:txBody>
                    <a:bodyPr/>
                    <a:lstStyle/>
                    <a:p>
                      <a:r>
                        <a:rPr lang="en-US" sz="1500"/>
                        <a:t> </a:t>
                      </a:r>
                    </a:p>
                  </a:txBody>
                  <a:tcPr marL="78154" marR="78154" marT="39077" marB="39077" anchor="ctr">
                    <a:lnL>
                      <a:noFill/>
                    </a:lnL>
                    <a:lnR>
                      <a:noFill/>
                    </a:lnR>
                    <a:lnT>
                      <a:noFill/>
                    </a:lnT>
                    <a:lnB>
                      <a:noFill/>
                    </a:lnB>
                  </a:tcPr>
                </a:tc>
                <a:tc>
                  <a:txBody>
                    <a:bodyPr/>
                    <a:lstStyle/>
                    <a:p>
                      <a:r>
                        <a:rPr lang="en-US" sz="1500" dirty="0"/>
                        <a:t>762,000</a:t>
                      </a:r>
                    </a:p>
                  </a:txBody>
                  <a:tcPr marL="78154" marR="78154" marT="39077" marB="39077" anchor="ctr">
                    <a:lnL>
                      <a:noFill/>
                    </a:lnL>
                    <a:lnR>
                      <a:noFill/>
                    </a:lnR>
                    <a:lnT>
                      <a:noFill/>
                    </a:lnT>
                    <a:lnB>
                      <a:noFill/>
                    </a:lnB>
                  </a:tcPr>
                </a:tc>
                <a:tc>
                  <a:txBody>
                    <a:bodyPr/>
                    <a:lstStyle/>
                    <a:p>
                      <a:r>
                        <a:rPr lang="en-US" sz="1500"/>
                        <a:t>$443,102</a:t>
                      </a:r>
                    </a:p>
                  </a:txBody>
                  <a:tcPr marL="78154" marR="78154" marT="39077" marB="39077" anchor="ctr">
                    <a:lnL>
                      <a:noFill/>
                    </a:lnL>
                    <a:lnR>
                      <a:noFill/>
                    </a:lnR>
                    <a:lnT>
                      <a:noFill/>
                    </a:lnT>
                    <a:lnB>
                      <a:noFill/>
                    </a:lnB>
                  </a:tcPr>
                </a:tc>
                <a:tc>
                  <a:txBody>
                    <a:bodyPr/>
                    <a:lstStyle/>
                    <a:p>
                      <a:r>
                        <a:rPr lang="en-US" sz="1500"/>
                        <a:t>+90%</a:t>
                      </a:r>
                    </a:p>
                  </a:txBody>
                  <a:tcPr marL="78154" marR="78154" marT="39077" marB="39077" anchor="ctr">
                    <a:lnL>
                      <a:noFill/>
                    </a:lnL>
                    <a:lnR>
                      <a:noFill/>
                    </a:lnR>
                    <a:lnT>
                      <a:noFill/>
                    </a:lnT>
                    <a:lnB>
                      <a:noFill/>
                    </a:lnB>
                  </a:tcPr>
                </a:tc>
                <a:tc>
                  <a:txBody>
                    <a:bodyPr/>
                    <a:lstStyle/>
                    <a:p>
                      <a:endParaRPr lang="en-US" sz="1500"/>
                    </a:p>
                  </a:txBody>
                  <a:tcPr marL="78154" marR="78154" marT="39077" marB="39077" anchor="ctr">
                    <a:lnL>
                      <a:noFill/>
                    </a:lnL>
                    <a:lnR>
                      <a:noFill/>
                    </a:lnR>
                    <a:lnT>
                      <a:noFill/>
                    </a:lnT>
                    <a:lnB>
                      <a:noFill/>
                    </a:lnB>
                  </a:tcPr>
                </a:tc>
              </a:tr>
              <a:tr h="547077">
                <a:tc>
                  <a:txBody>
                    <a:bodyPr/>
                    <a:lstStyle/>
                    <a:p>
                      <a:r>
                        <a:rPr lang="en-US" sz="1500" b="1"/>
                        <a:t>Top 1-5%</a:t>
                      </a:r>
                      <a:endParaRPr lang="en-US" sz="1500"/>
                    </a:p>
                  </a:txBody>
                  <a:tcPr marL="78154" marR="78154" marT="39077" marB="39077" anchor="ctr">
                    <a:lnL>
                      <a:noFill/>
                    </a:lnL>
                    <a:lnR>
                      <a:noFill/>
                    </a:lnR>
                    <a:lnT>
                      <a:noFill/>
                    </a:lnT>
                    <a:lnB>
                      <a:noFill/>
                    </a:lnB>
                    <a:solidFill>
                      <a:srgbClr val="DDE3E6"/>
                    </a:solidFill>
                  </a:tcPr>
                </a:tc>
                <a:tc>
                  <a:txBody>
                    <a:bodyPr/>
                    <a:lstStyle/>
                    <a:p>
                      <a:r>
                        <a:rPr lang="en-US" sz="1500"/>
                        <a:t> </a:t>
                      </a:r>
                    </a:p>
                  </a:txBody>
                  <a:tcPr marL="78154" marR="78154" marT="39077" marB="39077" anchor="ctr">
                    <a:lnL>
                      <a:noFill/>
                    </a:lnL>
                    <a:lnR>
                      <a:noFill/>
                    </a:lnR>
                    <a:lnT>
                      <a:noFill/>
                    </a:lnT>
                    <a:lnB>
                      <a:noFill/>
                    </a:lnB>
                  </a:tcPr>
                </a:tc>
                <a:tc>
                  <a:txBody>
                    <a:bodyPr/>
                    <a:lstStyle/>
                    <a:p>
                      <a:r>
                        <a:rPr lang="en-US" sz="1500"/>
                        <a:t>6.0 million</a:t>
                      </a:r>
                    </a:p>
                  </a:txBody>
                  <a:tcPr marL="78154" marR="78154" marT="39077" marB="39077" anchor="ctr">
                    <a:lnL>
                      <a:noFill/>
                    </a:lnL>
                    <a:lnR>
                      <a:noFill/>
                    </a:lnR>
                    <a:lnT>
                      <a:noFill/>
                    </a:lnT>
                    <a:lnB>
                      <a:noFill/>
                    </a:lnB>
                  </a:tcPr>
                </a:tc>
                <a:tc>
                  <a:txBody>
                    <a:bodyPr/>
                    <a:lstStyle/>
                    <a:p>
                      <a:r>
                        <a:rPr lang="en-US" sz="1500"/>
                        <a:t>$211,476</a:t>
                      </a:r>
                    </a:p>
                  </a:txBody>
                  <a:tcPr marL="78154" marR="78154" marT="39077" marB="39077" anchor="ctr">
                    <a:lnL>
                      <a:noFill/>
                    </a:lnL>
                    <a:lnR>
                      <a:noFill/>
                    </a:lnR>
                    <a:lnT>
                      <a:noFill/>
                    </a:lnT>
                    <a:lnB>
                      <a:noFill/>
                    </a:lnB>
                  </a:tcPr>
                </a:tc>
                <a:tc>
                  <a:txBody>
                    <a:bodyPr/>
                    <a:lstStyle/>
                    <a:p>
                      <a:r>
                        <a:rPr lang="en-US" sz="1500"/>
                        <a:t>+59%</a:t>
                      </a:r>
                    </a:p>
                  </a:txBody>
                  <a:tcPr marL="78154" marR="78154" marT="39077" marB="39077" anchor="ctr">
                    <a:lnL>
                      <a:noFill/>
                    </a:lnL>
                    <a:lnR>
                      <a:noFill/>
                    </a:lnR>
                    <a:lnT>
                      <a:noFill/>
                    </a:lnT>
                    <a:lnB>
                      <a:noFill/>
                    </a:lnB>
                  </a:tcPr>
                </a:tc>
                <a:tc>
                  <a:txBody>
                    <a:bodyPr/>
                    <a:lstStyle/>
                    <a:p>
                      <a:endParaRPr lang="en-US" sz="1500"/>
                    </a:p>
                  </a:txBody>
                  <a:tcPr marL="78154" marR="78154" marT="39077" marB="39077" anchor="ctr">
                    <a:lnL>
                      <a:noFill/>
                    </a:lnL>
                    <a:lnR>
                      <a:noFill/>
                    </a:lnR>
                    <a:lnT>
                      <a:noFill/>
                    </a:lnT>
                    <a:lnB>
                      <a:noFill/>
                    </a:lnB>
                  </a:tcPr>
                </a:tc>
              </a:tr>
              <a:tr h="547077">
                <a:tc>
                  <a:txBody>
                    <a:bodyPr/>
                    <a:lstStyle/>
                    <a:p>
                      <a:r>
                        <a:rPr lang="en-US" sz="1500" b="1"/>
                        <a:t>Top 5-10%</a:t>
                      </a:r>
                      <a:endParaRPr lang="en-US" sz="1500"/>
                    </a:p>
                  </a:txBody>
                  <a:tcPr marL="78154" marR="78154" marT="39077" marB="39077" anchor="ctr">
                    <a:lnL>
                      <a:noFill/>
                    </a:lnL>
                    <a:lnR>
                      <a:noFill/>
                    </a:lnR>
                    <a:lnT>
                      <a:noFill/>
                    </a:lnT>
                    <a:lnB>
                      <a:noFill/>
                    </a:lnB>
                    <a:solidFill>
                      <a:srgbClr val="DDE3E6"/>
                    </a:solidFill>
                  </a:tcPr>
                </a:tc>
                <a:tc>
                  <a:txBody>
                    <a:bodyPr/>
                    <a:lstStyle/>
                    <a:p>
                      <a:r>
                        <a:rPr lang="en-US" sz="1500"/>
                        <a:t> </a:t>
                      </a:r>
                    </a:p>
                  </a:txBody>
                  <a:tcPr marL="78154" marR="78154" marT="39077" marB="39077" anchor="ctr">
                    <a:lnL>
                      <a:noFill/>
                    </a:lnL>
                    <a:lnR>
                      <a:noFill/>
                    </a:lnR>
                    <a:lnT>
                      <a:noFill/>
                    </a:lnT>
                    <a:lnB>
                      <a:noFill/>
                    </a:lnB>
                  </a:tcPr>
                </a:tc>
                <a:tc>
                  <a:txBody>
                    <a:bodyPr/>
                    <a:lstStyle/>
                    <a:p>
                      <a:r>
                        <a:rPr lang="en-US" sz="1500"/>
                        <a:t>7.6 million</a:t>
                      </a:r>
                    </a:p>
                  </a:txBody>
                  <a:tcPr marL="78154" marR="78154" marT="39077" marB="39077" anchor="ctr">
                    <a:lnL>
                      <a:noFill/>
                    </a:lnL>
                    <a:lnR>
                      <a:noFill/>
                    </a:lnR>
                    <a:lnT>
                      <a:noFill/>
                    </a:lnT>
                    <a:lnB>
                      <a:noFill/>
                    </a:lnB>
                  </a:tcPr>
                </a:tc>
                <a:tc>
                  <a:txBody>
                    <a:bodyPr/>
                    <a:lstStyle/>
                    <a:p>
                      <a:r>
                        <a:rPr lang="en-US" sz="1500"/>
                        <a:t>$127,184</a:t>
                      </a:r>
                    </a:p>
                  </a:txBody>
                  <a:tcPr marL="78154" marR="78154" marT="39077" marB="39077" anchor="ctr">
                    <a:lnL>
                      <a:noFill/>
                    </a:lnL>
                    <a:lnR>
                      <a:noFill/>
                    </a:lnR>
                    <a:lnT>
                      <a:noFill/>
                    </a:lnT>
                    <a:lnB>
                      <a:noFill/>
                    </a:lnB>
                  </a:tcPr>
                </a:tc>
                <a:tc>
                  <a:txBody>
                    <a:bodyPr/>
                    <a:lstStyle/>
                    <a:p>
                      <a:r>
                        <a:rPr lang="en-US" sz="1500"/>
                        <a:t>+38%</a:t>
                      </a:r>
                    </a:p>
                  </a:txBody>
                  <a:tcPr marL="78154" marR="78154" marT="39077" marB="39077" anchor="ctr">
                    <a:lnL>
                      <a:noFill/>
                    </a:lnL>
                    <a:lnR>
                      <a:noFill/>
                    </a:lnR>
                    <a:lnT>
                      <a:noFill/>
                    </a:lnT>
                    <a:lnB>
                      <a:noFill/>
                    </a:lnB>
                  </a:tcPr>
                </a:tc>
                <a:tc>
                  <a:txBody>
                    <a:bodyPr/>
                    <a:lstStyle/>
                    <a:p>
                      <a:endParaRPr lang="en-US" sz="1500"/>
                    </a:p>
                  </a:txBody>
                  <a:tcPr marL="78154" marR="78154" marT="39077" marB="39077" anchor="ctr">
                    <a:lnL>
                      <a:noFill/>
                    </a:lnL>
                    <a:lnR>
                      <a:noFill/>
                    </a:lnR>
                    <a:lnT>
                      <a:noFill/>
                    </a:lnT>
                    <a:lnB>
                      <a:noFill/>
                    </a:lnB>
                  </a:tcPr>
                </a:tc>
              </a:tr>
              <a:tr h="547077">
                <a:tc>
                  <a:txBody>
                    <a:bodyPr/>
                    <a:lstStyle/>
                    <a:p>
                      <a:r>
                        <a:rPr lang="en-US" sz="1500" b="1"/>
                        <a:t>Bottom 90%</a:t>
                      </a:r>
                      <a:endParaRPr lang="en-US" sz="1500"/>
                    </a:p>
                  </a:txBody>
                  <a:tcPr marL="78154" marR="78154" marT="39077" marB="39077" anchor="ctr">
                    <a:lnL>
                      <a:noFill/>
                    </a:lnL>
                    <a:lnR>
                      <a:noFill/>
                    </a:lnR>
                    <a:lnT>
                      <a:noFill/>
                    </a:lnT>
                    <a:lnB>
                      <a:noFill/>
                    </a:lnB>
                    <a:solidFill>
                      <a:srgbClr val="EDBAA8"/>
                    </a:solidFill>
                  </a:tcPr>
                </a:tc>
                <a:tc>
                  <a:txBody>
                    <a:bodyPr/>
                    <a:lstStyle/>
                    <a:p>
                      <a:r>
                        <a:rPr lang="en-US" sz="1500"/>
                        <a:t> </a:t>
                      </a:r>
                    </a:p>
                  </a:txBody>
                  <a:tcPr marL="78154" marR="78154" marT="39077" marB="39077" anchor="ctr">
                    <a:lnL>
                      <a:noFill/>
                    </a:lnL>
                    <a:lnR>
                      <a:noFill/>
                    </a:lnR>
                    <a:lnT>
                      <a:noFill/>
                    </a:lnT>
                    <a:lnB>
                      <a:noFill/>
                    </a:lnB>
                  </a:tcPr>
                </a:tc>
                <a:tc>
                  <a:txBody>
                    <a:bodyPr/>
                    <a:lstStyle/>
                    <a:p>
                      <a:r>
                        <a:rPr lang="en-US" sz="1500"/>
                        <a:t>137.2 million</a:t>
                      </a:r>
                    </a:p>
                  </a:txBody>
                  <a:tcPr marL="78154" marR="78154" marT="39077" marB="39077" anchor="ctr">
                    <a:lnL>
                      <a:noFill/>
                    </a:lnL>
                    <a:lnR>
                      <a:noFill/>
                    </a:lnR>
                    <a:lnT>
                      <a:noFill/>
                    </a:lnT>
                    <a:lnB>
                      <a:noFill/>
                    </a:lnB>
                  </a:tcPr>
                </a:tc>
                <a:tc>
                  <a:txBody>
                    <a:bodyPr/>
                    <a:lstStyle/>
                    <a:p>
                      <a:r>
                        <a:rPr lang="en-US" sz="1500"/>
                        <a:t>$31,244</a:t>
                      </a:r>
                    </a:p>
                  </a:txBody>
                  <a:tcPr marL="78154" marR="78154" marT="39077" marB="39077" anchor="ctr">
                    <a:lnL>
                      <a:noFill/>
                    </a:lnL>
                    <a:lnR>
                      <a:noFill/>
                    </a:lnR>
                    <a:lnT>
                      <a:noFill/>
                    </a:lnT>
                    <a:lnB>
                      <a:noFill/>
                    </a:lnB>
                  </a:tcPr>
                </a:tc>
                <a:tc>
                  <a:txBody>
                    <a:bodyPr/>
                    <a:lstStyle/>
                    <a:p>
                      <a:r>
                        <a:rPr lang="en-US" sz="1500"/>
                        <a:t>-1%</a:t>
                      </a:r>
                    </a:p>
                  </a:txBody>
                  <a:tcPr marL="78154" marR="78154" marT="39077" marB="39077" anchor="ctr">
                    <a:lnL>
                      <a:noFill/>
                    </a:lnL>
                    <a:lnR>
                      <a:noFill/>
                    </a:lnR>
                    <a:lnT>
                      <a:noFill/>
                    </a:lnT>
                    <a:lnB>
                      <a:noFill/>
                    </a:lnB>
                  </a:tcPr>
                </a:tc>
                <a:tc>
                  <a:txBody>
                    <a:bodyPr/>
                    <a:lstStyle/>
                    <a:p>
                      <a:endParaRPr lang="en-US" sz="1500" dirty="0"/>
                    </a:p>
                  </a:txBody>
                  <a:tcPr marL="78154" marR="78154" marT="39077" marB="39077" anchor="ctr">
                    <a:lnL>
                      <a:noFill/>
                    </a:lnL>
                    <a:lnR>
                      <a:noFill/>
                    </a:lnR>
                    <a:lnT>
                      <a:noFill/>
                    </a:lnT>
                    <a:lnB>
                      <a:noFill/>
                    </a:lnB>
                  </a:tcPr>
                </a:tc>
              </a:tr>
            </a:tbl>
          </a:graphicData>
        </a:graphic>
      </p:graphicFrame>
      <p:sp>
        <p:nvSpPr>
          <p:cNvPr id="91144" name="Rectangle 8"/>
          <p:cNvSpPr>
            <a:spLocks noChangeArrowheads="1"/>
          </p:cNvSpPr>
          <p:nvPr/>
        </p:nvSpPr>
        <p:spPr bwMode="auto">
          <a:xfrm>
            <a:off x="0" y="0"/>
            <a:ext cx="1270000" cy="0"/>
          </a:xfrm>
          <a:prstGeom prst="rect">
            <a:avLst/>
          </a:prstGeom>
          <a:solidFill>
            <a:srgbClr val="E8E8E8"/>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Who makes up the top 0.1%?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cs typeface="Arial" pitchFamily="34" charset="0"/>
              </a:rPr>
              <a:t>Executives, managers (non-finance)</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Finance, including management</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Lawyers</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Real estate</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Medical</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Other entrepreneur</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Arts, media, sports</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Math, engineering, technical</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Other</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Business operations (nonfinance)</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Other skilled sales</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Professors and scientists</a:t>
            </a:r>
            <a:br>
              <a:rPr kumimoji="0" lang="en-US" sz="900" b="0" i="0" u="none" strike="noStrike" cap="none" normalizeH="0" baseline="0" smtClean="0">
                <a:ln>
                  <a:noFill/>
                </a:ln>
                <a:solidFill>
                  <a:schemeClr val="tx1"/>
                </a:solidFill>
                <a:effectLst/>
                <a:latin typeface="Arial" pitchFamily="34" charset="0"/>
                <a:cs typeface="Arial" pitchFamily="34" charset="0"/>
              </a:rPr>
            </a:br>
            <a:r>
              <a:rPr kumimoji="0" lang="en-US" sz="900" b="0" i="0" u="none" strike="noStrike" cap="none" normalizeH="0" baseline="0" smtClean="0">
                <a:ln>
                  <a:noFill/>
                </a:ln>
                <a:solidFill>
                  <a:schemeClr val="tx1"/>
                </a:solidFill>
                <a:effectLst/>
                <a:latin typeface="Arial" pitchFamily="34" charset="0"/>
                <a:cs typeface="Arial" pitchFamily="34" charset="0"/>
              </a:rPr>
              <a:t>Farmers and ranchers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In 2005, the top 0.1 percent of earners in the U.S. made upwards of about $1.7 million, including capital gains. Forty-one percent of these roughly 140,000 families had a breadwinner who was an </a:t>
            </a:r>
            <a:r>
              <a:rPr kumimoji="0" lang="en-US" sz="1800" b="1" i="0" u="none" strike="noStrike" cap="none" normalizeH="0" baseline="0" smtClean="0">
                <a:ln>
                  <a:noFill/>
                </a:ln>
                <a:solidFill>
                  <a:schemeClr val="tx1"/>
                </a:solidFill>
                <a:effectLst/>
                <a:latin typeface="Arial" pitchFamily="34" charset="0"/>
                <a:cs typeface="Arial" pitchFamily="34" charset="0"/>
              </a:rPr>
              <a:t>executive, a supervisor or a manager.</a:t>
            </a:r>
            <a:r>
              <a:rPr kumimoji="0" lang="en-US" sz="1800" b="0" i="0" u="none" strike="noStrike" cap="none" normalizeH="0" baseline="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1"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smtClean="0">
                <a:ln>
                  <a:noFill/>
                </a:ln>
                <a:solidFill>
                  <a:schemeClr val="tx1"/>
                </a:solidFill>
                <a:effectLst/>
                <a:latin typeface="Arial" pitchFamily="34" charset="0"/>
                <a:cs typeface="Arial" pitchFamily="34" charset="0"/>
              </a:rPr>
              <a:t>Rising</a:t>
            </a:r>
            <a:br>
              <a:rPr kumimoji="0" lang="en-US" sz="800" b="1" i="0" u="none" strike="noStrike" cap="none" normalizeH="0" baseline="0" smtClean="0">
                <a:ln>
                  <a:noFill/>
                </a:ln>
                <a:solidFill>
                  <a:schemeClr val="tx1"/>
                </a:solidFill>
                <a:effectLst/>
                <a:latin typeface="Arial" pitchFamily="34" charset="0"/>
                <a:cs typeface="Arial" pitchFamily="34" charset="0"/>
              </a:rPr>
            </a:br>
            <a:r>
              <a:rPr kumimoji="0" lang="en-US" sz="800" b="1" i="0" u="none" strike="noStrike" cap="none" normalizeH="0" baseline="0" smtClean="0">
                <a:ln>
                  <a:noFill/>
                </a:ln>
                <a:solidFill>
                  <a:schemeClr val="tx1"/>
                </a:solidFill>
                <a:effectLst/>
                <a:latin typeface="Arial" pitchFamily="34" charset="0"/>
                <a:cs typeface="Arial" pitchFamily="34" charset="0"/>
              </a:rPr>
              <a:t>executive pay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pitchFamily="34" charset="0"/>
                <a:cs typeface="Arial" pitchFamily="34" charset="0"/>
              </a:rPr>
              <a:t>Executive pay began to grow around the same time as income equality in the U.S. and has </a:t>
            </a:r>
            <a:r>
              <a:rPr kumimoji="0" lang="en-US" sz="1800" b="1" i="0" u="none" strike="noStrike" cap="none" normalizeH="0" baseline="0" smtClean="0">
                <a:ln>
                  <a:noFill/>
                </a:ln>
                <a:solidFill>
                  <a:schemeClr val="tx1"/>
                </a:solidFill>
                <a:effectLst/>
                <a:latin typeface="Arial" pitchFamily="34" charset="0"/>
                <a:cs typeface="Arial" pitchFamily="34" charset="0"/>
              </a:rPr>
              <a:t>increased about fourfold</a:t>
            </a:r>
            <a:r>
              <a:rPr kumimoji="0" lang="en-US" sz="1800" b="0" i="0" u="none" strike="noStrike" cap="none" normalizeH="0" baseline="0" smtClean="0">
                <a:ln>
                  <a:noFill/>
                </a:ln>
                <a:solidFill>
                  <a:schemeClr val="tx1"/>
                </a:solidFill>
                <a:effectLst/>
                <a:latin typeface="Arial" pitchFamily="34" charset="0"/>
                <a:cs typeface="Arial" pitchFamily="34" charset="0"/>
              </a:rPr>
              <a:t> since 1970, while average wages for all workers have remained relatively flat. Defenders of executive pay levels say the higher salaries are justified as the size and profits of companies grow.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smtClean="0">
                <a:ln>
                  <a:noFill/>
                </a:ln>
                <a:solidFill>
                  <a:srgbClr val="151515"/>
                </a:solidFill>
                <a:effectLst/>
                <a:latin typeface="Arial" pitchFamily="34" charset="0"/>
                <a:cs typeface="Arial" pitchFamily="34" charset="0"/>
              </a:rPr>
              <a:t>TOTAL CHANGE SINCE 1970</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800" b="1"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smtClean="0">
                <a:ln>
                  <a:noFill/>
                </a:ln>
                <a:solidFill>
                  <a:schemeClr val="tx1"/>
                </a:solidFill>
                <a:effectLst/>
                <a:latin typeface="Arial" pitchFamily="34" charset="0"/>
                <a:cs typeface="Arial" pitchFamily="34" charset="0"/>
              </a:rPr>
              <a:t>Compared with other countries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chemeClr val="tx1"/>
                </a:solidFill>
                <a:effectLst/>
                <a:latin typeface="Arial" pitchFamily="34" charset="0"/>
                <a:cs typeface="Arial" pitchFamily="34" charset="0"/>
              </a:rPr>
              <a:t>Although the gap between the top earners and everyone else has risen in several other nations, the growth has been more pronounced in the United States.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smtClean="0">
                <a:ln>
                  <a:noFill/>
                </a:ln>
                <a:solidFill>
                  <a:srgbClr val="151515"/>
                </a:solidFill>
                <a:effectLst/>
                <a:latin typeface="Arial" pitchFamily="34" charset="0"/>
                <a:cs typeface="Arial" pitchFamily="34" charset="0"/>
              </a:rPr>
              <a:t>SHARE OF NATION'S INCOME</a:t>
            </a:r>
            <a:br>
              <a:rPr kumimoji="0" lang="en-US" sz="800" b="1" i="0" u="none" strike="noStrike" cap="none" normalizeH="0" baseline="0" smtClean="0">
                <a:ln>
                  <a:noFill/>
                </a:ln>
                <a:solidFill>
                  <a:srgbClr val="151515"/>
                </a:solidFill>
                <a:effectLst/>
                <a:latin typeface="Arial" pitchFamily="34" charset="0"/>
                <a:cs typeface="Arial" pitchFamily="34" charset="0"/>
              </a:rPr>
            </a:br>
            <a:r>
              <a:rPr kumimoji="0" lang="en-US" sz="800" b="1" i="0" u="none" strike="noStrike" cap="none" normalizeH="0" baseline="0" smtClean="0">
                <a:ln>
                  <a:noFill/>
                </a:ln>
                <a:solidFill>
                  <a:srgbClr val="151515"/>
                </a:solidFill>
                <a:effectLst/>
                <a:latin typeface="Arial" pitchFamily="34" charset="0"/>
                <a:cs typeface="Arial" pitchFamily="34" charset="0"/>
              </a:rPr>
              <a:t>EARNED BY THE TOP 0.1%</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t>
            </a:r>
            <a:r>
              <a:rPr kumimoji="0" lang="en-US" sz="18600" b="0" i="0" u="none" strike="noStrike" cap="none" normalizeH="0" baseline="0" smtClean="0">
                <a:ln>
                  <a:noFill/>
                </a:ln>
                <a:solidFill>
                  <a:schemeClr val="tx1"/>
                </a:solidFill>
                <a:effectLst/>
                <a:latin typeface="Arial" pitchFamily="34" charset="0"/>
                <a:cs typeface="Arial" pitchFamily="34" charset="0"/>
              </a:rPr>
              <a:t> </a:t>
            </a:r>
            <a:r>
              <a:rPr kumimoji="0" lang="en-US" sz="1800" b="0" i="0" u="none" strike="noStrike" cap="none" normalizeH="0" baseline="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*Based on the salary, bonuses and </a:t>
            </a:r>
            <a:r>
              <a:rPr kumimoji="0" lang="en-US" sz="800" b="1" i="0" u="sng" strike="noStrike" cap="none" normalizeH="0" baseline="0" smtClean="0">
                <a:ln>
                  <a:noFill/>
                </a:ln>
                <a:solidFill>
                  <a:srgbClr val="BAC6DA"/>
                </a:solidFill>
                <a:effectLst/>
                <a:latin typeface="Arial" pitchFamily="34" charset="0"/>
                <a:cs typeface="Arial" pitchFamily="34" charset="0"/>
                <a:hlinkClick r:id="" tooltip="Click to Continue &gt; by I Want This"/>
              </a:rPr>
              <a:t>stock options</a:t>
            </a:r>
            <a:r>
              <a:rPr kumimoji="0" lang="en-US" sz="800" b="0" i="0" u="none" strike="noStrike" cap="none" normalizeH="0" baseline="0" smtClean="0">
                <a:ln>
                  <a:noFill/>
                </a:ln>
                <a:solidFill>
                  <a:schemeClr val="tx1"/>
                </a:solidFill>
                <a:effectLst/>
                <a:latin typeface="Arial" pitchFamily="34" charset="0"/>
                <a:cs typeface="Arial" pitchFamily="34" charset="0"/>
              </a:rPr>
              <a:t> of the three highest-paid officers in the largest 50 firms. ** Calculated from Bureau of Economic Analysis data. NOTE: All figures have been adjusted for inflation. </a:t>
            </a: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smtClean="0">
                <a:ln>
                  <a:noFill/>
                </a:ln>
                <a:solidFill>
                  <a:srgbClr val="666666"/>
                </a:solidFill>
                <a:effectLst/>
                <a:latin typeface="Arial" pitchFamily="34" charset="0"/>
                <a:cs typeface="Arial" pitchFamily="34" charset="0"/>
              </a:rPr>
              <a:t>SOURCES: The World Top Incomes Database and reports by Jon Bakija, Williams College; Adam Cole, U.S. Department of Treasury; Bradley T. Heim, Indiana </a:t>
            </a:r>
            <a:r>
              <a:rPr kumimoji="0" lang="en-US" sz="800" b="1" i="0" u="sng" strike="noStrike" cap="none" normalizeH="0" baseline="0" smtClean="0">
                <a:ln>
                  <a:noFill/>
                </a:ln>
                <a:solidFill>
                  <a:srgbClr val="BAC6DA"/>
                </a:solidFill>
                <a:effectLst/>
                <a:latin typeface="Arial" pitchFamily="34" charset="0"/>
                <a:cs typeface="Arial" pitchFamily="34" charset="0"/>
                <a:hlinkClick r:id="" tooltip="Click to Continue &gt; by I Want This"/>
              </a:rPr>
              <a:t>University</a:t>
            </a:r>
            <a:r>
              <a:rPr kumimoji="0" lang="en-US" sz="800" b="0" i="0" u="none" strike="noStrike" cap="none" normalizeH="0" baseline="0" smtClean="0">
                <a:ln>
                  <a:noFill/>
                </a:ln>
                <a:solidFill>
                  <a:srgbClr val="666666"/>
                </a:solidFill>
                <a:effectLst/>
                <a:latin typeface="Arial" pitchFamily="34" charset="0"/>
                <a:cs typeface="Arial" pitchFamily="34" charset="0"/>
              </a:rPr>
              <a:t>; Carola Frydman, MIT Sloan School of Management and NBER; Raven E. Molloy, Federal Reserve Board of Governors; Thomas Piketty, Ehess, Paris; Emmanuel Saez, UC Berkeley and NBER. GRAPHIC: Alicia Parlapiano - The Washington Post. Published June 18, 2011.</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t>
            </a:r>
            <a:r>
              <a:rPr kumimoji="0" lang="en-US" sz="51000" b="0" i="0" u="none" strike="noStrike" cap="none" normalizeH="0" baseline="0" smtClean="0">
                <a:ln>
                  <a:noFill/>
                </a:ln>
                <a:solidFill>
                  <a:schemeClr val="tx1"/>
                </a:solidFill>
                <a:effectLst/>
                <a:latin typeface="Arial" pitchFamily="34" charset="0"/>
                <a:cs typeface="Arial" pitchFamily="34" charset="0"/>
              </a:rPr>
              <a:t> </a:t>
            </a:r>
            <a:r>
              <a:rPr kumimoji="0" lang="en-US" sz="1800" b="0" i="0" u="none" strike="noStrike" cap="none" normalizeH="0" baseline="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91145" name="Picture 9" descr="http://www.washingtonpost.com/wp-srv/special/business/income-inequality/images/countries.jpg"/>
          <p:cNvPicPr>
            <a:picLocks noChangeAspect="1" noChangeArrowheads="1"/>
          </p:cNvPicPr>
          <p:nvPr/>
        </p:nvPicPr>
        <p:blipFill>
          <a:blip r:embed="rId3" cstate="print"/>
          <a:srcRect/>
          <a:stretch>
            <a:fillRect/>
          </a:stretch>
        </p:blipFill>
        <p:spPr bwMode="auto">
          <a:xfrm>
            <a:off x="63500" y="-3576638"/>
            <a:ext cx="4286250" cy="2952750"/>
          </a:xfrm>
          <a:prstGeom prst="rect">
            <a:avLst/>
          </a:prstGeom>
          <a:noFill/>
        </p:spPr>
      </p:pic>
      <p:sp>
        <p:nvSpPr>
          <p:cNvPr id="13" name="Rectangle 12"/>
          <p:cNvSpPr/>
          <p:nvPr/>
        </p:nvSpPr>
        <p:spPr>
          <a:xfrm>
            <a:off x="228600" y="5715000"/>
            <a:ext cx="8610600" cy="900246"/>
          </a:xfrm>
          <a:prstGeom prst="rect">
            <a:avLst/>
          </a:prstGeom>
        </p:spPr>
        <p:txBody>
          <a:bodyPr wrap="square">
            <a:spAutoFit/>
          </a:bodyPr>
          <a:lstStyle/>
          <a:p>
            <a:r>
              <a:rPr lang="en-US" sz="1050" dirty="0" smtClean="0"/>
              <a:t>NOTE: All figures have been adjusted for inflation. </a:t>
            </a:r>
          </a:p>
          <a:p>
            <a:endParaRPr lang="en-US" sz="1050" dirty="0" smtClean="0"/>
          </a:p>
          <a:p>
            <a:r>
              <a:rPr lang="en-US" sz="1050" dirty="0" smtClean="0"/>
              <a:t>SOURCES: The World Top Incomes Database and reports by Jon </a:t>
            </a:r>
            <a:r>
              <a:rPr lang="en-US" sz="1050" dirty="0" err="1" smtClean="0"/>
              <a:t>Bakija</a:t>
            </a:r>
            <a:r>
              <a:rPr lang="en-US" sz="1050" dirty="0" smtClean="0"/>
              <a:t>, Williams College; Adam Cole, U.S. Department of Treasury; Bradley T. Heim, Indiana </a:t>
            </a:r>
            <a:r>
              <a:rPr lang="en-US" sz="1050" u="sng" dirty="0" smtClean="0">
                <a:hlinkClick r:id="" action="ppaction://hlinkfile" tooltip="Click to Continue &gt; by I Want This"/>
              </a:rPr>
              <a:t>University</a:t>
            </a:r>
            <a:r>
              <a:rPr lang="en-US" sz="1050" dirty="0" smtClean="0"/>
              <a:t>; </a:t>
            </a:r>
            <a:r>
              <a:rPr lang="en-US" sz="1050" dirty="0" err="1" smtClean="0"/>
              <a:t>Carola</a:t>
            </a:r>
            <a:r>
              <a:rPr lang="en-US" sz="1050" dirty="0" smtClean="0"/>
              <a:t> </a:t>
            </a:r>
            <a:r>
              <a:rPr lang="en-US" sz="1050" dirty="0" err="1" smtClean="0"/>
              <a:t>Frydman</a:t>
            </a:r>
            <a:r>
              <a:rPr lang="en-US" sz="1050" dirty="0" smtClean="0"/>
              <a:t>, MIT Sloan School of Management and NBER; Raven E. Molloy, Federal Reserve Board of Governors; Thomas </a:t>
            </a:r>
            <a:r>
              <a:rPr lang="en-US" sz="1050" dirty="0" err="1" smtClean="0"/>
              <a:t>Piketty</a:t>
            </a:r>
            <a:r>
              <a:rPr lang="en-US" sz="1050" dirty="0" smtClean="0"/>
              <a:t>, </a:t>
            </a:r>
            <a:r>
              <a:rPr lang="en-US" sz="1050" dirty="0" err="1" smtClean="0"/>
              <a:t>Ehess</a:t>
            </a:r>
            <a:r>
              <a:rPr lang="en-US" sz="1050" dirty="0" smtClean="0"/>
              <a:t>, Paris; Emmanuel </a:t>
            </a:r>
            <a:r>
              <a:rPr lang="en-US" sz="1050" dirty="0" err="1" smtClean="0"/>
              <a:t>Saez</a:t>
            </a:r>
            <a:r>
              <a:rPr lang="en-US" sz="1050" dirty="0" smtClean="0"/>
              <a:t>, UC Berkeley and NBER. GRAPHIC: Alicia </a:t>
            </a:r>
            <a:r>
              <a:rPr lang="en-US" sz="1050" dirty="0" err="1" smtClean="0"/>
              <a:t>Parlapiano</a:t>
            </a:r>
            <a:r>
              <a:rPr lang="en-US" sz="1050" dirty="0" smtClean="0"/>
              <a:t> - The Washington Post. Published June 18, 2011</a:t>
            </a:r>
            <a:endParaRPr lang="en-US" sz="1050" dirty="0"/>
          </a:p>
        </p:txBody>
      </p:sp>
      <p:sp>
        <p:nvSpPr>
          <p:cNvPr id="14" name="TextBox 13"/>
          <p:cNvSpPr txBox="1"/>
          <p:nvPr/>
        </p:nvSpPr>
        <p:spPr>
          <a:xfrm>
            <a:off x="685800" y="457200"/>
            <a:ext cx="8077200" cy="707886"/>
          </a:xfrm>
          <a:prstGeom prst="rect">
            <a:avLst/>
          </a:prstGeom>
          <a:noFill/>
        </p:spPr>
        <p:txBody>
          <a:bodyPr wrap="square" rtlCol="0">
            <a:spAutoFit/>
          </a:bodyPr>
          <a:lstStyle/>
          <a:p>
            <a:pPr algn="ctr"/>
            <a:r>
              <a:rPr lang="en-US" sz="4000" b="1" dirty="0" smtClean="0"/>
              <a:t>Share of Income Growth</a:t>
            </a:r>
            <a:endParaRPr lang="en-US" sz="40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B3E4F9-98C9-4813-AC6A-FE2F9590A7A9}" type="slidenum">
              <a:rPr lang="en-US" smtClean="0"/>
              <a:pPr/>
              <a:t>14</a:t>
            </a:fld>
            <a:endParaRPr lang="en-US"/>
          </a:p>
        </p:txBody>
      </p:sp>
      <p:pic>
        <p:nvPicPr>
          <p:cNvPr id="82946" name="Picture 2" descr="Dow Jones Industrial Average (DJIA) History Chart"/>
          <p:cNvPicPr>
            <a:picLocks noChangeAspect="1" noChangeArrowheads="1"/>
          </p:cNvPicPr>
          <p:nvPr/>
        </p:nvPicPr>
        <p:blipFill>
          <a:blip r:embed="rId3" cstate="print"/>
          <a:srcRect/>
          <a:stretch>
            <a:fillRect/>
          </a:stretch>
        </p:blipFill>
        <p:spPr bwMode="auto">
          <a:xfrm>
            <a:off x="152400" y="304800"/>
            <a:ext cx="8839200" cy="60198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B3E4F9-98C9-4813-AC6A-FE2F9590A7A9}" type="slidenum">
              <a:rPr lang="en-US" smtClean="0"/>
              <a:pPr/>
              <a:t>15</a:t>
            </a:fld>
            <a:endParaRPr lang="en-US"/>
          </a:p>
        </p:txBody>
      </p:sp>
      <p:sp>
        <p:nvSpPr>
          <p:cNvPr id="3" name="TextBox 2"/>
          <p:cNvSpPr txBox="1"/>
          <p:nvPr/>
        </p:nvSpPr>
        <p:spPr>
          <a:xfrm>
            <a:off x="457200" y="685800"/>
            <a:ext cx="8077200" cy="5078313"/>
          </a:xfrm>
          <a:prstGeom prst="rect">
            <a:avLst/>
          </a:prstGeom>
          <a:noFill/>
        </p:spPr>
        <p:txBody>
          <a:bodyPr wrap="square" rtlCol="0">
            <a:spAutoFit/>
          </a:bodyPr>
          <a:lstStyle/>
          <a:p>
            <a:pPr>
              <a:buFont typeface="Wingdings" pitchFamily="2" charset="2"/>
              <a:buChar char="Ø"/>
            </a:pPr>
            <a:r>
              <a:rPr lang="en-US" dirty="0" smtClean="0"/>
              <a:t> America is not broke – not by a long shot. The country is awash in wealth and cash.  It’s just not in your hands.  It has been transferred to a few.</a:t>
            </a:r>
          </a:p>
          <a:p>
            <a:pPr>
              <a:buFont typeface="Wingdings" pitchFamily="2" charset="2"/>
              <a:buChar char="Ø"/>
            </a:pPr>
            <a:endParaRPr lang="en-US" dirty="0" smtClean="0"/>
          </a:p>
          <a:p>
            <a:pPr>
              <a:buFont typeface="Wingdings" pitchFamily="2" charset="2"/>
              <a:buChar char="Ø"/>
            </a:pPr>
            <a:r>
              <a:rPr lang="en-US" dirty="0" smtClean="0"/>
              <a:t>Think of how great America could be if instead of loading up the already massive wealth of a few – we could distribute more of the rising GDP and record corporate profits to working families.  Consumers would be created, more products sold, therefore needing even greater production, which means creating real jobs – and creating even more consumers. THAT’S JOB SECURITY!</a:t>
            </a:r>
          </a:p>
          <a:p>
            <a:pPr>
              <a:buFont typeface="Wingdings" pitchFamily="2" charset="2"/>
              <a:buChar char="Ø"/>
            </a:pPr>
            <a:endParaRPr lang="en-US" dirty="0" smtClean="0"/>
          </a:p>
          <a:p>
            <a:pPr>
              <a:buFont typeface="Wingdings" pitchFamily="2" charset="2"/>
              <a:buChar char="Ø"/>
            </a:pPr>
            <a:r>
              <a:rPr lang="en-US" dirty="0" smtClean="0"/>
              <a:t> Today, just </a:t>
            </a:r>
            <a:r>
              <a:rPr lang="en-US" b="1" dirty="0" smtClean="0"/>
              <a:t>400 </a:t>
            </a:r>
            <a:r>
              <a:rPr lang="en-US" dirty="0" smtClean="0"/>
              <a:t>Americans have more wealth than the bottom 155 million combined. Let’s say that again – 400 obscenely rich people, most of whom benefited from the multi-trillion dollar taxpayer financed bailout of 2008 now have more money, stocks, and property than 155 million combined.</a:t>
            </a:r>
          </a:p>
          <a:p>
            <a:pPr>
              <a:buFont typeface="Wingdings" pitchFamily="2" charset="2"/>
              <a:buChar char="Ø"/>
            </a:pPr>
            <a:endParaRPr lang="en-US" dirty="0" smtClean="0"/>
          </a:p>
          <a:p>
            <a:pPr>
              <a:buFont typeface="Wingdings" pitchFamily="2" charset="2"/>
              <a:buChar char="Ø"/>
            </a:pPr>
            <a:r>
              <a:rPr lang="en-US" dirty="0" smtClean="0"/>
              <a:t> Speaking of stocks; the stock market has re-bounded solidly from the 2007 meltdown. That’s good for our pension funds and the few shares of stock workers may own. It’s GREAT for the institutional investors, insurance companies, large banks, and the mega rich.</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Productivity and Family Income</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04800" y="6172200"/>
            <a:ext cx="8585684" cy="430887"/>
          </a:xfrm>
          <a:prstGeom prst="rect">
            <a:avLst/>
          </a:prstGeom>
          <a:noFill/>
        </p:spPr>
        <p:txBody>
          <a:bodyPr wrap="square" rtlCol="0">
            <a:spAutoFit/>
          </a:bodyPr>
          <a:lstStyle/>
          <a:p>
            <a:r>
              <a:rPr lang="en-US" sz="1100" dirty="0" smtClean="0"/>
              <a:t>Source: Analysis of US Census Bureau and BLS in the State of Working America 2008/2009. Updated by Economic Policy Institute analysis of current population survey annual social and economic supplement historical tables, (table F5) and BLS productivity and costs database October 5, 2012 </a:t>
            </a:r>
            <a:endParaRPr lang="en-US" sz="1100" dirty="0"/>
          </a:p>
        </p:txBody>
      </p:sp>
      <p:sp>
        <p:nvSpPr>
          <p:cNvPr id="6" name="Slide Number Placeholder 5"/>
          <p:cNvSpPr>
            <a:spLocks noGrp="1"/>
          </p:cNvSpPr>
          <p:nvPr>
            <p:ph type="sldNum" sz="quarter" idx="12"/>
          </p:nvPr>
        </p:nvSpPr>
        <p:spPr/>
        <p:txBody>
          <a:bodyPr/>
          <a:lstStyle/>
          <a:p>
            <a:fld id="{95B3E4F9-98C9-4813-AC6A-FE2F9590A7A9}"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5B3E4F9-98C9-4813-AC6A-FE2F9590A7A9}" type="slidenum">
              <a:rPr lang="en-US" smtClean="0"/>
              <a:pPr/>
              <a:t>17</a:t>
            </a:fld>
            <a:endParaRPr lang="en-US"/>
          </a:p>
        </p:txBody>
      </p:sp>
      <p:sp>
        <p:nvSpPr>
          <p:cNvPr id="5" name="TextBox 4"/>
          <p:cNvSpPr txBox="1"/>
          <p:nvPr/>
        </p:nvSpPr>
        <p:spPr>
          <a:xfrm>
            <a:off x="228600" y="152400"/>
            <a:ext cx="8686800" cy="7201972"/>
          </a:xfrm>
          <a:prstGeom prst="rect">
            <a:avLst/>
          </a:prstGeom>
          <a:noFill/>
        </p:spPr>
        <p:txBody>
          <a:bodyPr wrap="square" rtlCol="0">
            <a:spAutoFit/>
          </a:bodyPr>
          <a:lstStyle/>
          <a:p>
            <a:pPr algn="ctr"/>
            <a:r>
              <a:rPr lang="en-US" sz="2400" b="1" dirty="0" smtClean="0">
                <a:latin typeface="Arial" pitchFamily="34" charset="0"/>
                <a:cs typeface="Arial" pitchFamily="34" charset="0"/>
              </a:rPr>
              <a:t>How has America changed?</a:t>
            </a:r>
          </a:p>
          <a:p>
            <a:pPr algn="ctr"/>
            <a:endParaRPr lang="en-US" sz="2400" b="1"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For 155 years (1820 – 1975) for every decade productivity increased. As productivity increased, so did family income. That was the “social contract”. If you work hard you shared in the increase of productivity and our nations increasing wealth.</a:t>
            </a:r>
          </a:p>
          <a:p>
            <a:pPr>
              <a:buFont typeface="Wingdings" pitchFamily="2" charset="2"/>
              <a:buChar char="Ø"/>
            </a:pPr>
            <a:endParaRPr lang="en-US" b="1" dirty="0" smtClean="0">
              <a:latin typeface="Arial" pitchFamily="34" charset="0"/>
              <a:cs typeface="Arial" pitchFamily="34" charset="0"/>
            </a:endParaRPr>
          </a:p>
          <a:p>
            <a:pPr>
              <a:buFont typeface="Wingdings" pitchFamily="2" charset="2"/>
              <a:buChar char="Ø"/>
            </a:pPr>
            <a:r>
              <a:rPr lang="en-US" b="1" dirty="0" smtClean="0">
                <a:latin typeface="Arial" pitchFamily="34" charset="0"/>
                <a:cs typeface="Arial" pitchFamily="34" charset="0"/>
              </a:rPr>
              <a:t> </a:t>
            </a:r>
            <a:r>
              <a:rPr lang="en-US" dirty="0" smtClean="0">
                <a:latin typeface="Arial" pitchFamily="34" charset="0"/>
                <a:cs typeface="Arial" pitchFamily="34" charset="0"/>
              </a:rPr>
              <a:t>During the late 70s and throughout the 80s things changed.</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Productivity continues to increase, but workers wages flat-lined.</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We are the first generation in American history that isn’t creating a better quality of life for the next generation.</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 root cause of declining wages is simply – high unemployment. There are currently 23 million workers either unemployed, involuntarily working part-time, or discouraged from finding work because of long-term unemployment.</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With millions looking for work – and few employment opportunities, it’s no surprise that the cost of labor is declining. </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If we want to “live’ the American Dream we must give a real priority to creating jobs.</a:t>
            </a:r>
          </a:p>
          <a:p>
            <a:pPr>
              <a:buFont typeface="Wingdings" pitchFamily="2" charset="2"/>
              <a:buChar char="Ø"/>
            </a:pPr>
            <a:endParaRPr lang="en-US" b="1" dirty="0" smtClean="0">
              <a:latin typeface="Arial" pitchFamily="34" charset="0"/>
              <a:cs typeface="Arial" pitchFamily="34" charset="0"/>
            </a:endParaRPr>
          </a:p>
          <a:p>
            <a:r>
              <a:rPr lang="en-US" b="1" dirty="0" smtClean="0">
                <a:latin typeface="Arial" pitchFamily="34" charset="0"/>
                <a:cs typeface="Arial" pitchFamily="34" charset="0"/>
              </a:rPr>
              <a:t> </a:t>
            </a:r>
            <a:endParaRPr lang="en-U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B3E4F9-98C9-4813-AC6A-FE2F9590A7A9}" type="slidenum">
              <a:rPr lang="en-US" smtClean="0"/>
              <a:pPr/>
              <a:t>18</a:t>
            </a:fld>
            <a:endParaRPr lang="en-US"/>
          </a:p>
        </p:txBody>
      </p:sp>
      <p:sp>
        <p:nvSpPr>
          <p:cNvPr id="3" name="TextBox 2"/>
          <p:cNvSpPr txBox="1"/>
          <p:nvPr/>
        </p:nvSpPr>
        <p:spPr>
          <a:xfrm>
            <a:off x="533400" y="533400"/>
            <a:ext cx="8077200" cy="954107"/>
          </a:xfrm>
          <a:prstGeom prst="rect">
            <a:avLst/>
          </a:prstGeom>
          <a:noFill/>
        </p:spPr>
        <p:txBody>
          <a:bodyPr wrap="square" rtlCol="0">
            <a:spAutoFit/>
          </a:bodyPr>
          <a:lstStyle/>
          <a:p>
            <a:pPr algn="ctr"/>
            <a:r>
              <a:rPr lang="en-US" sz="2800" dirty="0" smtClean="0">
                <a:latin typeface="Arial" pitchFamily="34" charset="0"/>
                <a:cs typeface="Arial" pitchFamily="34" charset="0"/>
              </a:rPr>
              <a:t>Our next issue will focus on examining U.S. tax policy and trends</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5B3E4F9-98C9-4813-AC6A-FE2F9590A7A9}" type="slidenum">
              <a:rPr lang="en-US" smtClean="0"/>
              <a:pPr/>
              <a:t>2</a:t>
            </a:fld>
            <a:endParaRPr lang="en-US"/>
          </a:p>
        </p:txBody>
      </p:sp>
      <p:sp>
        <p:nvSpPr>
          <p:cNvPr id="5" name="TextBox 4"/>
          <p:cNvSpPr txBox="1"/>
          <p:nvPr/>
        </p:nvSpPr>
        <p:spPr>
          <a:xfrm>
            <a:off x="228600" y="228600"/>
            <a:ext cx="8534400" cy="5478423"/>
          </a:xfrm>
          <a:prstGeom prst="rect">
            <a:avLst/>
          </a:prstGeom>
          <a:noFill/>
        </p:spPr>
        <p:txBody>
          <a:bodyPr wrap="square" rtlCol="0">
            <a:spAutoFit/>
          </a:bodyPr>
          <a:lstStyle/>
          <a:p>
            <a:pPr algn="ctr"/>
            <a:r>
              <a:rPr lang="en-US" sz="4000" dirty="0" smtClean="0">
                <a:latin typeface="Arial" pitchFamily="34" charset="0"/>
                <a:cs typeface="Arial" pitchFamily="34" charset="0"/>
              </a:rPr>
              <a:t>Congressman Ron Paul: </a:t>
            </a:r>
            <a:r>
              <a:rPr lang="en-US" sz="4000" b="1" u="sng" dirty="0" smtClean="0">
                <a:latin typeface="Arial" pitchFamily="34" charset="0"/>
                <a:cs typeface="Arial" pitchFamily="34" charset="0"/>
              </a:rPr>
              <a:t>“America is Broke”, </a:t>
            </a:r>
            <a:r>
              <a:rPr lang="en-US" sz="4000" dirty="0" smtClean="0">
                <a:latin typeface="Arial" pitchFamily="34" charset="0"/>
                <a:cs typeface="Arial" pitchFamily="34" charset="0"/>
              </a:rPr>
              <a:t>November 15, 2012 </a:t>
            </a:r>
            <a:endParaRPr lang="en-US" sz="2000"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Is America really broke? </a:t>
            </a:r>
          </a:p>
          <a:p>
            <a:r>
              <a:rPr lang="en-US" dirty="0" smtClean="0">
                <a:latin typeface="Arial" pitchFamily="34" charset="0"/>
                <a:cs typeface="Arial" pitchFamily="34" charset="0"/>
              </a:rPr>
              <a:t> </a:t>
            </a:r>
          </a:p>
          <a:p>
            <a:r>
              <a:rPr lang="en-US" dirty="0" smtClean="0">
                <a:latin typeface="Arial" pitchFamily="34" charset="0"/>
                <a:cs typeface="Arial" pitchFamily="34" charset="0"/>
              </a:rPr>
              <a:t>Are you paying too much in taxes? If so, why?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How is wealth divided within the U.S ?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What are the main contributors to our growing national debt?  Are Social Security, Medicare, Public Employee wages and benefits,  and social spending really the cause of the debt?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How has democratic debate regarding economic policy changed? Why?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next 5 issues of  the UWUA E-News will examine these questions and offer an economic strategy and policy for working families to consider.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
            <a:ext cx="8229600" cy="1143000"/>
          </a:xfrm>
          <a:solidFill>
            <a:schemeClr val="bg1"/>
          </a:solidFill>
        </p:spPr>
        <p:txBody>
          <a:bodyPr>
            <a:normAutofit/>
          </a:bodyPr>
          <a:lstStyle/>
          <a:p>
            <a:r>
              <a:rPr lang="en-US" sz="3200" dirty="0" smtClean="0"/>
              <a:t>Gross Domestic Product By Country 1980 - 2012</a:t>
            </a:r>
            <a:endParaRPr lang="en-US" sz="3200" dirty="0"/>
          </a:p>
        </p:txBody>
      </p:sp>
      <p:graphicFrame>
        <p:nvGraphicFramePr>
          <p:cNvPr id="6" name="Content Placeholder 5"/>
          <p:cNvGraphicFramePr>
            <a:graphicFrameLocks noGrp="1"/>
          </p:cNvGraphicFramePr>
          <p:nvPr>
            <p:ph idx="1"/>
          </p:nvPr>
        </p:nvGraphicFramePr>
        <p:xfrm>
          <a:off x="228600" y="1600200"/>
          <a:ext cx="8610600"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rot="16200000">
            <a:off x="-393030" y="3212945"/>
            <a:ext cx="1191136" cy="307777"/>
          </a:xfrm>
          <a:prstGeom prst="rect">
            <a:avLst/>
          </a:prstGeom>
          <a:noFill/>
        </p:spPr>
        <p:txBody>
          <a:bodyPr wrap="square" rtlCol="0">
            <a:spAutoFit/>
          </a:bodyPr>
          <a:lstStyle/>
          <a:p>
            <a:r>
              <a:rPr lang="en-US" sz="1400" dirty="0" smtClean="0"/>
              <a:t>(Billions)</a:t>
            </a:r>
            <a:endParaRPr lang="en-US" sz="1400" dirty="0"/>
          </a:p>
        </p:txBody>
      </p:sp>
      <p:sp>
        <p:nvSpPr>
          <p:cNvPr id="5" name="Slide Number Placeholder 4"/>
          <p:cNvSpPr>
            <a:spLocks noGrp="1"/>
          </p:cNvSpPr>
          <p:nvPr>
            <p:ph type="sldNum" sz="quarter" idx="12"/>
          </p:nvPr>
        </p:nvSpPr>
        <p:spPr/>
        <p:txBody>
          <a:bodyPr/>
          <a:lstStyle/>
          <a:p>
            <a:fld id="{95B3E4F9-98C9-4813-AC6A-FE2F9590A7A9}"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5B3E4F9-98C9-4813-AC6A-FE2F9590A7A9}" type="slidenum">
              <a:rPr lang="en-US" smtClean="0"/>
              <a:pPr/>
              <a:t>4</a:t>
            </a:fld>
            <a:endParaRPr lang="en-US"/>
          </a:p>
        </p:txBody>
      </p:sp>
      <p:sp>
        <p:nvSpPr>
          <p:cNvPr id="5" name="TextBox 4"/>
          <p:cNvSpPr txBox="1"/>
          <p:nvPr/>
        </p:nvSpPr>
        <p:spPr>
          <a:xfrm>
            <a:off x="152400" y="533400"/>
            <a:ext cx="8763000" cy="5386090"/>
          </a:xfrm>
          <a:prstGeom prst="rect">
            <a:avLst/>
          </a:prstGeom>
          <a:noFill/>
        </p:spPr>
        <p:txBody>
          <a:bodyPr wrap="square" rtlCol="0">
            <a:spAutoFit/>
          </a:bodyPr>
          <a:lstStyle/>
          <a:p>
            <a:pPr>
              <a:buFont typeface="Wingdings" pitchFamily="2" charset="2"/>
              <a:buChar char="Ø"/>
            </a:pPr>
            <a:r>
              <a:rPr lang="en-US" sz="2800" dirty="0" smtClean="0">
                <a:latin typeface="Arial" pitchFamily="34" charset="0"/>
                <a:cs typeface="Arial" pitchFamily="34" charset="0"/>
              </a:rPr>
              <a:t>America is not broke</a:t>
            </a:r>
          </a:p>
          <a:p>
            <a:pPr>
              <a:buFont typeface="Arial" pitchFamily="34" charset="0"/>
              <a:buChar char="•"/>
            </a:pPr>
            <a:endParaRPr lang="en-US" sz="2800" dirty="0" smtClean="0">
              <a:latin typeface="Arial" pitchFamily="34" charset="0"/>
              <a:cs typeface="Arial" pitchFamily="34" charset="0"/>
            </a:endParaRPr>
          </a:p>
          <a:p>
            <a:pPr>
              <a:buFont typeface="Wingdings" pitchFamily="2" charset="2"/>
              <a:buChar char="Ø"/>
            </a:pPr>
            <a:r>
              <a:rPr lang="en-US" sz="2800" dirty="0" smtClean="0">
                <a:latin typeface="Arial" pitchFamily="34" charset="0"/>
                <a:cs typeface="Arial" pitchFamily="34" charset="0"/>
              </a:rPr>
              <a:t>The value of all goods and services produced within the United States is almost $16 Trillion. </a:t>
            </a:r>
          </a:p>
          <a:p>
            <a:endParaRPr lang="en-US" sz="2800" dirty="0" smtClean="0">
              <a:latin typeface="Arial" pitchFamily="34" charset="0"/>
              <a:cs typeface="Arial" pitchFamily="34" charset="0"/>
            </a:endParaRPr>
          </a:p>
          <a:p>
            <a:pPr>
              <a:buFont typeface="Wingdings" pitchFamily="2" charset="2"/>
              <a:buChar char="Ø"/>
            </a:pPr>
            <a:r>
              <a:rPr lang="en-US" sz="2800" dirty="0" smtClean="0">
                <a:latin typeface="Arial" pitchFamily="34" charset="0"/>
                <a:cs typeface="Arial" pitchFamily="34" charset="0"/>
              </a:rPr>
              <a:t>We produce (and sell) almost double that of China, 2.5 x that of Japan, 8X that of India and about equal to all of the European economies combined.</a:t>
            </a:r>
          </a:p>
          <a:p>
            <a:pPr>
              <a:buFont typeface="Arial" pitchFamily="34" charset="0"/>
              <a:buChar char="•"/>
            </a:pPr>
            <a:endParaRPr lang="en-US" sz="2800" dirty="0" smtClean="0">
              <a:latin typeface="Arial" pitchFamily="34" charset="0"/>
              <a:cs typeface="Arial" pitchFamily="34" charset="0"/>
            </a:endParaRPr>
          </a:p>
          <a:p>
            <a:pPr>
              <a:buFont typeface="Wingdings" pitchFamily="2" charset="2"/>
              <a:buChar char="Ø"/>
            </a:pPr>
            <a:r>
              <a:rPr lang="en-US" sz="2800" dirty="0" smtClean="0">
                <a:latin typeface="Arial" pitchFamily="34" charset="0"/>
                <a:cs typeface="Arial" pitchFamily="34" charset="0"/>
              </a:rPr>
              <a:t> In fact, the U.S. produces about 25% of all of the world’s wealth.</a:t>
            </a:r>
          </a:p>
          <a:p>
            <a:pPr>
              <a:buFont typeface="Arial" pitchFamily="34" charset="0"/>
              <a:buChar char="•"/>
            </a:pPr>
            <a:endParaRPr lang="en-US" dirty="0" smtClean="0">
              <a:latin typeface="Arial" pitchFamily="34" charset="0"/>
              <a:cs typeface="Arial" pitchFamily="34" charset="0"/>
            </a:endParaRPr>
          </a:p>
          <a:p>
            <a:pPr>
              <a:buFont typeface="Arial" pitchFamily="34" charset="0"/>
              <a:buChar char="•"/>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B3E4F9-98C9-4813-AC6A-FE2F9590A7A9}" type="slidenum">
              <a:rPr lang="en-US" smtClean="0"/>
              <a:pPr/>
              <a:t>5</a:t>
            </a:fld>
            <a:endParaRPr lang="en-US"/>
          </a:p>
        </p:txBody>
      </p:sp>
      <p:sp>
        <p:nvSpPr>
          <p:cNvPr id="4" name="TextBox 3"/>
          <p:cNvSpPr txBox="1"/>
          <p:nvPr/>
        </p:nvSpPr>
        <p:spPr>
          <a:xfrm>
            <a:off x="533400" y="228600"/>
            <a:ext cx="8001000" cy="584775"/>
          </a:xfrm>
          <a:prstGeom prst="rect">
            <a:avLst/>
          </a:prstGeom>
          <a:noFill/>
        </p:spPr>
        <p:txBody>
          <a:bodyPr wrap="square" rtlCol="0">
            <a:spAutoFit/>
          </a:bodyPr>
          <a:lstStyle/>
          <a:p>
            <a:pPr algn="ctr"/>
            <a:r>
              <a:rPr lang="en-US" sz="3200" b="1" dirty="0" smtClean="0"/>
              <a:t>U.S. Corporate Profits After Tax 1950 - 2012</a:t>
            </a:r>
            <a:endParaRPr lang="en-US" sz="3200" b="1" dirty="0"/>
          </a:p>
        </p:txBody>
      </p:sp>
      <p:graphicFrame>
        <p:nvGraphicFramePr>
          <p:cNvPr id="5" name="Chart 4"/>
          <p:cNvGraphicFramePr/>
          <p:nvPr/>
        </p:nvGraphicFramePr>
        <p:xfrm>
          <a:off x="381000" y="914400"/>
          <a:ext cx="83820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63490" name="Rectangle 2"/>
          <p:cNvSpPr>
            <a:spLocks noChangeArrowheads="1"/>
          </p:cNvSpPr>
          <p:nvPr/>
        </p:nvSpPr>
        <p:spPr bwMode="auto">
          <a:xfrm>
            <a:off x="304800" y="6400800"/>
            <a:ext cx="5338321"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Unicode MS" pitchFamily="34" charset="-128"/>
                <a:cs typeface="Arial" pitchFamily="34" charset="0"/>
              </a:rPr>
              <a:t>Source: U.S. Department of Commerce: Bureau of Economic Analysis, last dated 12-20-12</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Box 8"/>
          <p:cNvSpPr txBox="1"/>
          <p:nvPr/>
        </p:nvSpPr>
        <p:spPr>
          <a:xfrm rot="16200000">
            <a:off x="-801754" y="3311477"/>
            <a:ext cx="1972848" cy="369332"/>
          </a:xfrm>
          <a:prstGeom prst="rect">
            <a:avLst/>
          </a:prstGeom>
          <a:noFill/>
        </p:spPr>
        <p:txBody>
          <a:bodyPr wrap="none" rtlCol="0">
            <a:spAutoFit/>
          </a:bodyPr>
          <a:lstStyle/>
          <a:p>
            <a:r>
              <a:rPr lang="en-US" dirty="0" smtClean="0"/>
              <a:t>(Billions of dollars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B3E4F9-98C9-4813-AC6A-FE2F9590A7A9}" type="slidenum">
              <a:rPr lang="en-US" smtClean="0"/>
              <a:pPr/>
              <a:t>6</a:t>
            </a:fld>
            <a:endParaRPr lang="en-US"/>
          </a:p>
        </p:txBody>
      </p:sp>
      <p:sp>
        <p:nvSpPr>
          <p:cNvPr id="4" name="TextBox 3"/>
          <p:cNvSpPr txBox="1"/>
          <p:nvPr/>
        </p:nvSpPr>
        <p:spPr>
          <a:xfrm>
            <a:off x="381000" y="457200"/>
            <a:ext cx="8382000" cy="6186309"/>
          </a:xfrm>
          <a:prstGeom prst="rect">
            <a:avLst/>
          </a:prstGeom>
          <a:noFill/>
        </p:spPr>
        <p:txBody>
          <a:bodyPr wrap="square" rtlCol="0">
            <a:spAutoFit/>
          </a:bodyPr>
          <a:lstStyle/>
          <a:p>
            <a:pPr>
              <a:buFont typeface="Wingdings" pitchFamily="2" charset="2"/>
              <a:buChar char="Ø"/>
            </a:pPr>
            <a:r>
              <a:rPr lang="en-US" dirty="0" smtClean="0"/>
              <a:t> </a:t>
            </a:r>
            <a:r>
              <a:rPr lang="en-US" dirty="0" smtClean="0">
                <a:latin typeface="Arial" pitchFamily="34" charset="0"/>
                <a:cs typeface="Arial" pitchFamily="34" charset="0"/>
              </a:rPr>
              <a:t>2012 Corporate After Tax Profits totaled $$1.7 Trillion! </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b="1" dirty="0" smtClean="0"/>
              <a:t> </a:t>
            </a:r>
            <a:r>
              <a:rPr lang="en-US" dirty="0" smtClean="0"/>
              <a:t>Corporate Profits Have Skyrocketed Over Last Three Years.  </a:t>
            </a:r>
          </a:p>
          <a:p>
            <a:pPr>
              <a:buFont typeface="Wingdings" pitchFamily="2" charset="2"/>
              <a:buChar char="Ø"/>
            </a:pPr>
            <a:endParaRPr lang="en-US" b="1" dirty="0" smtClean="0"/>
          </a:p>
          <a:p>
            <a:pPr>
              <a:buFont typeface="Wingdings" pitchFamily="2" charset="2"/>
              <a:buChar char="Ø"/>
            </a:pPr>
            <a:r>
              <a:rPr lang="en-US" dirty="0" smtClean="0"/>
              <a:t> After dipping during the Great Recession, corporate profits have now zoomed past their pre-recession levels.</a:t>
            </a:r>
          </a:p>
          <a:p>
            <a:pPr>
              <a:buFont typeface="Wingdings" pitchFamily="2" charset="2"/>
              <a:buChar char="Ø"/>
            </a:pPr>
            <a:endParaRPr lang="en-US" dirty="0" smtClean="0"/>
          </a:p>
          <a:p>
            <a:pPr>
              <a:buFont typeface="Wingdings" pitchFamily="2" charset="2"/>
              <a:buChar char="Ø"/>
            </a:pPr>
            <a:r>
              <a:rPr lang="en-US" dirty="0" smtClean="0"/>
              <a:t> After-tax profits and corporate profits as a share of gross domestic product (GDP) are now higher than they were in the middle of the last decade.</a:t>
            </a:r>
          </a:p>
          <a:p>
            <a:pPr>
              <a:buFont typeface="Wingdings" pitchFamily="2" charset="2"/>
              <a:buChar char="Ø"/>
            </a:pPr>
            <a:endParaRPr lang="en-US" dirty="0" smtClean="0"/>
          </a:p>
          <a:p>
            <a:pPr>
              <a:buFont typeface="Wingdings" pitchFamily="2" charset="2"/>
              <a:buChar char="Ø"/>
            </a:pPr>
            <a:r>
              <a:rPr lang="en-US" dirty="0" smtClean="0"/>
              <a:t> Despite massive profit gains, however, corporations are adding more jobs overseas than they are in the United States and paying one of the lowest effective tax rates in the  developed world.</a:t>
            </a:r>
            <a:endParaRPr lang="en-US" dirty="0" smtClean="0">
              <a:latin typeface="Arial" pitchFamily="34" charset="0"/>
              <a:cs typeface="Arial" pitchFamily="34" charset="0"/>
            </a:endParaRP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Corporate profits have NEVER been higher!</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sz="2400" b="1" dirty="0" smtClean="0">
                <a:latin typeface="Arial" pitchFamily="34" charset="0"/>
                <a:cs typeface="Arial" pitchFamily="34" charset="0"/>
              </a:rPr>
              <a:t>SO, NO AMERICA IS NOT BROKE --- NATIONAL GDP AND PRIVATE CORPORATE PROFITS ARE AT RECORD LEVELS! </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5B3E4F9-98C9-4813-AC6A-FE2F9590A7A9}" type="slidenum">
              <a:rPr lang="en-US" smtClean="0"/>
              <a:pPr/>
              <a:t>7</a:t>
            </a:fld>
            <a:endParaRPr lang="en-US"/>
          </a:p>
        </p:txBody>
      </p:sp>
      <p:graphicFrame>
        <p:nvGraphicFramePr>
          <p:cNvPr id="5" name="Chart 4"/>
          <p:cNvGraphicFramePr/>
          <p:nvPr/>
        </p:nvGraphicFramePr>
        <p:xfrm>
          <a:off x="304800" y="1066800"/>
          <a:ext cx="83058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228600" y="228600"/>
            <a:ext cx="8610600" cy="923330"/>
          </a:xfrm>
          <a:prstGeom prst="rect">
            <a:avLst/>
          </a:prstGeom>
        </p:spPr>
        <p:txBody>
          <a:bodyPr wrap="square">
            <a:spAutoFit/>
          </a:bodyPr>
          <a:lstStyle/>
          <a:p>
            <a:pPr algn="ctr"/>
            <a:r>
              <a:rPr lang="en-US" sz="3600" b="1" dirty="0" smtClean="0"/>
              <a:t>Manufacturing Output Per Hour – 2011</a:t>
            </a:r>
            <a:r>
              <a:rPr lang="en-US" sz="4000" b="1" dirty="0" smtClean="0"/>
              <a:t/>
            </a:r>
            <a:br>
              <a:rPr lang="en-US" sz="4000" b="1" dirty="0" smtClean="0"/>
            </a:br>
            <a:endParaRPr lang="en-US" dirty="0"/>
          </a:p>
        </p:txBody>
      </p:sp>
      <p:sp>
        <p:nvSpPr>
          <p:cNvPr id="67585" name="Rectangle 1"/>
          <p:cNvSpPr>
            <a:spLocks noChangeArrowheads="1"/>
          </p:cNvSpPr>
          <p:nvPr/>
        </p:nvSpPr>
        <p:spPr bwMode="auto">
          <a:xfrm>
            <a:off x="762000" y="6504057"/>
            <a:ext cx="7754046"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kumimoji="0" lang="en-US" sz="1000" b="0" i="0" u="none" strike="noStrike" cap="none" normalizeH="0" baseline="0" dirty="0" smtClean="0">
                <a:ln>
                  <a:noFill/>
                </a:ln>
                <a:solidFill>
                  <a:schemeClr val="tx1"/>
                </a:solidFill>
                <a:effectLst/>
                <a:latin typeface="Arial Unicode MS" pitchFamily="34" charset="-128"/>
                <a:cs typeface="Arial" pitchFamily="34" charset="0"/>
              </a:rPr>
              <a:t>Source </a:t>
            </a:r>
            <a:r>
              <a:rPr lang="en-US" sz="1000" dirty="0" smtClean="0"/>
              <a:t>U.S. Department of Labor, U.S. Bureau of Labor Statistics, Division of International Labor Comparisons. Last  modified December  21, 2-12</a:t>
            </a:r>
            <a:br>
              <a:rPr lang="en-US" sz="1000" dirty="0" smtClean="0"/>
            </a:br>
            <a:endParaRPr lang="en-US" sz="1000" dirty="0" smtClean="0"/>
          </a:p>
          <a:p>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Unicode MS" pitchFamily="34" charset="-128"/>
                <a:cs typeface="Arial" pitchFamily="34" charset="0"/>
              </a:rPr>
              <a:t>: </a:t>
            </a:r>
            <a:r>
              <a:rPr kumimoji="0" lang="en-US" sz="8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B3E4F9-98C9-4813-AC6A-FE2F9590A7A9}" type="slidenum">
              <a:rPr lang="en-US" smtClean="0"/>
              <a:pPr/>
              <a:t>8</a:t>
            </a:fld>
            <a:endParaRPr lang="en-US"/>
          </a:p>
        </p:txBody>
      </p:sp>
      <p:sp>
        <p:nvSpPr>
          <p:cNvPr id="3" name="TextBox 2"/>
          <p:cNvSpPr txBox="1"/>
          <p:nvPr/>
        </p:nvSpPr>
        <p:spPr>
          <a:xfrm>
            <a:off x="228600" y="685800"/>
            <a:ext cx="8458200" cy="5632311"/>
          </a:xfrm>
          <a:prstGeom prst="rect">
            <a:avLst/>
          </a:prstGeom>
          <a:noFill/>
        </p:spPr>
        <p:txBody>
          <a:bodyPr wrap="square" rtlCol="0">
            <a:spAutoFit/>
          </a:bodyPr>
          <a:lstStyle/>
          <a:p>
            <a:pPr>
              <a:buFont typeface="Wingdings" pitchFamily="2" charset="2"/>
              <a:buChar char="Ø"/>
            </a:pPr>
            <a:r>
              <a:rPr lang="en-US" dirty="0" smtClean="0">
                <a:latin typeface="Arial" pitchFamily="34" charset="0"/>
                <a:cs typeface="Arial" pitchFamily="34" charset="0"/>
              </a:rPr>
              <a:t> GDP and Corporate Profits are at record levels because American workers are  the most productive in the world.</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American workers stay longer in the office, at the factory or on the farm than their counterparts in Europe and most other rich nations, and they produce more per person over the year.</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They also get more done per hour than everyone but the Norwegians, according to a U.N. report, which said the United States "leads the world in labor productivity.“</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U.S.  productivity increased twice as fast in 2009 as it had in 2008, and twice as fast again in 2010: workforce down, output up, and </a:t>
            </a:r>
            <a:r>
              <a:rPr lang="en-US" dirty="0" err="1" smtClean="0">
                <a:latin typeface="Arial" pitchFamily="34" charset="0"/>
                <a:cs typeface="Arial" pitchFamily="34" charset="0"/>
              </a:rPr>
              <a:t>voilá</a:t>
            </a:r>
            <a:r>
              <a:rPr lang="en-US" dirty="0" smtClean="0">
                <a:latin typeface="Arial" pitchFamily="34" charset="0"/>
                <a:cs typeface="Arial" pitchFamily="34" charset="0"/>
              </a:rPr>
              <a:t>! No wonder corporate profits are up 22 percent since 2007, according to a new report by the Economic Policy Institute. To repeat: </a:t>
            </a:r>
            <a:r>
              <a:rPr lang="en-US" i="1" dirty="0" smtClean="0">
                <a:latin typeface="Arial" pitchFamily="34" charset="0"/>
                <a:cs typeface="Arial" pitchFamily="34" charset="0"/>
              </a:rPr>
              <a:t>Up. Twenty-two. Percent.</a:t>
            </a:r>
          </a:p>
          <a:p>
            <a:pPr>
              <a:buFont typeface="Wingdings" pitchFamily="2" charset="2"/>
              <a:buChar char="Ø"/>
            </a:pPr>
            <a:endParaRPr lang="en-US" i="1" dirty="0" smtClean="0">
              <a:latin typeface="Arial" pitchFamily="34" charset="0"/>
              <a:cs typeface="Arial" pitchFamily="34" charset="0"/>
            </a:endParaRPr>
          </a:p>
          <a:p>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dirty="0" smtClean="0">
              <a:latin typeface="Arial" pitchFamily="34" charset="0"/>
              <a:cs typeface="Arial" pitchFamily="34" charset="0"/>
            </a:endParaRP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bg1"/>
          </a:solidFill>
        </p:spPr>
        <p:txBody>
          <a:bodyPr>
            <a:normAutofit fontScale="90000"/>
          </a:bodyPr>
          <a:lstStyle/>
          <a:p>
            <a:r>
              <a:rPr lang="en-US" dirty="0" smtClean="0"/>
              <a:t>Average Hourly Earnings 1964 - 2011</a:t>
            </a:r>
            <a:endParaRPr lang="en-US" dirty="0"/>
          </a:p>
        </p:txBody>
      </p:sp>
      <p:graphicFrame>
        <p:nvGraphicFramePr>
          <p:cNvPr id="3" name="Chart 2"/>
          <p:cNvGraphicFramePr/>
          <p:nvPr/>
        </p:nvGraphicFramePr>
        <p:xfrm>
          <a:off x="533400" y="1219200"/>
          <a:ext cx="80772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2057400" y="3657600"/>
            <a:ext cx="686406" cy="307777"/>
          </a:xfrm>
          <a:prstGeom prst="rect">
            <a:avLst/>
          </a:prstGeom>
          <a:noFill/>
        </p:spPr>
        <p:txBody>
          <a:bodyPr wrap="none" rtlCol="0">
            <a:spAutoFit/>
          </a:bodyPr>
          <a:lstStyle/>
          <a:p>
            <a:r>
              <a:rPr lang="en-US" sz="1400" dirty="0" smtClean="0"/>
              <a:t>$17.54</a:t>
            </a:r>
            <a:endParaRPr lang="en-US" sz="1400" dirty="0"/>
          </a:p>
        </p:txBody>
      </p:sp>
      <p:sp>
        <p:nvSpPr>
          <p:cNvPr id="5" name="TextBox 4"/>
          <p:cNvSpPr txBox="1"/>
          <p:nvPr/>
        </p:nvSpPr>
        <p:spPr>
          <a:xfrm>
            <a:off x="6858000" y="3124200"/>
            <a:ext cx="838200" cy="307777"/>
          </a:xfrm>
          <a:prstGeom prst="rect">
            <a:avLst/>
          </a:prstGeom>
          <a:noFill/>
        </p:spPr>
        <p:txBody>
          <a:bodyPr wrap="square" rtlCol="0">
            <a:spAutoFit/>
          </a:bodyPr>
          <a:lstStyle/>
          <a:p>
            <a:r>
              <a:rPr lang="en-US" sz="1400" dirty="0" smtClean="0"/>
              <a:t>$18.52</a:t>
            </a:r>
            <a:endParaRPr lang="en-US" sz="1400" dirty="0"/>
          </a:p>
        </p:txBody>
      </p:sp>
      <p:sp>
        <p:nvSpPr>
          <p:cNvPr id="6" name="TextBox 5"/>
          <p:cNvSpPr txBox="1"/>
          <p:nvPr/>
        </p:nvSpPr>
        <p:spPr>
          <a:xfrm>
            <a:off x="685800" y="6019800"/>
            <a:ext cx="7696200" cy="276999"/>
          </a:xfrm>
          <a:prstGeom prst="rect">
            <a:avLst/>
          </a:prstGeom>
          <a:noFill/>
        </p:spPr>
        <p:txBody>
          <a:bodyPr wrap="square" rtlCol="0">
            <a:spAutoFit/>
          </a:bodyPr>
          <a:lstStyle/>
          <a:p>
            <a:r>
              <a:rPr lang="en-US" sz="1200" dirty="0" smtClean="0"/>
              <a:t>Source: BLS, Current employment statistics, average hourly earnings in 1982 dollars converted to 2008 dollars with CPI-U</a:t>
            </a:r>
            <a:endParaRPr lang="en-US" sz="1200" dirty="0"/>
          </a:p>
        </p:txBody>
      </p:sp>
      <p:sp>
        <p:nvSpPr>
          <p:cNvPr id="7" name="Slide Number Placeholder 6"/>
          <p:cNvSpPr>
            <a:spLocks noGrp="1"/>
          </p:cNvSpPr>
          <p:nvPr>
            <p:ph type="sldNum" sz="quarter" idx="12"/>
          </p:nvPr>
        </p:nvSpPr>
        <p:spPr/>
        <p:txBody>
          <a:bodyPr/>
          <a:lstStyle/>
          <a:p>
            <a:fld id="{95B3E4F9-98C9-4813-AC6A-FE2F9590A7A9}" type="slidenum">
              <a:rPr lang="en-US" smtClean="0"/>
              <a:pPr/>
              <a:t>9</a:t>
            </a:fld>
            <a:endParaRPr lang="en-US"/>
          </a:p>
        </p:txBody>
      </p:sp>
      <p:sp>
        <p:nvSpPr>
          <p:cNvPr id="8" name="TextBox 7"/>
          <p:cNvSpPr txBox="1"/>
          <p:nvPr/>
        </p:nvSpPr>
        <p:spPr>
          <a:xfrm>
            <a:off x="7924800" y="2438400"/>
            <a:ext cx="838200" cy="307777"/>
          </a:xfrm>
          <a:prstGeom prst="rect">
            <a:avLst/>
          </a:prstGeom>
          <a:noFill/>
        </p:spPr>
        <p:txBody>
          <a:bodyPr wrap="square" rtlCol="0">
            <a:spAutoFit/>
          </a:bodyPr>
          <a:lstStyle/>
          <a:p>
            <a:r>
              <a:rPr lang="en-US" sz="1400" dirty="0" smtClean="0"/>
              <a:t>$19.50</a:t>
            </a:r>
            <a:endParaRPr 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9337</TotalTime>
  <Words>1682</Words>
  <Application>Microsoft Office PowerPoint</Application>
  <PresentationFormat>On-screen Show (4:3)</PresentationFormat>
  <Paragraphs>213</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Is America really broke?</vt:lpstr>
      <vt:lpstr>PowerPoint Presentation</vt:lpstr>
      <vt:lpstr>Gross Domestic Product By Country 1980 - 2012</vt:lpstr>
      <vt:lpstr>PowerPoint Presentation</vt:lpstr>
      <vt:lpstr>PowerPoint Presentation</vt:lpstr>
      <vt:lpstr>PowerPoint Presentation</vt:lpstr>
      <vt:lpstr>PowerPoint Presentation</vt:lpstr>
      <vt:lpstr>PowerPoint Presentation</vt:lpstr>
      <vt:lpstr>Average Hourly Earnings 1964 - 2011</vt:lpstr>
      <vt:lpstr>PowerPoint Presentation</vt:lpstr>
      <vt:lpstr>PowerPoint Presentation</vt:lpstr>
      <vt:lpstr>PowerPoint Presentation</vt:lpstr>
      <vt:lpstr>PowerPoint Presentation</vt:lpstr>
      <vt:lpstr>PowerPoint Presentation</vt:lpstr>
      <vt:lpstr>PowerPoint Presentation</vt:lpstr>
      <vt:lpstr>Productivity and Family Income</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Gross Domestic Product By Country 1980 - 2010</dc:title>
  <dc:creator>Steve Wyatt</dc:creator>
  <cp:lastModifiedBy>5750</cp:lastModifiedBy>
  <cp:revision>87</cp:revision>
  <dcterms:created xsi:type="dcterms:W3CDTF">2011-05-12T13:09:28Z</dcterms:created>
  <dcterms:modified xsi:type="dcterms:W3CDTF">2013-02-05T15:16:30Z</dcterms:modified>
</cp:coreProperties>
</file>