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notesSlides/notesSlide1.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theme/themeOverride7.xml" ContentType="application/vnd.openxmlformats-officedocument.themeOverride+xml"/>
  <Override PartName="/ppt/charts/chart9.xml" ContentType="application/vnd.openxmlformats-officedocument.drawingml.chart+xml"/>
  <Override PartName="/ppt/theme/themeOverride8.xml" ContentType="application/vnd.openxmlformats-officedocument.themeOverride+xml"/>
  <Override PartName="/ppt/charts/chart10.xml" ContentType="application/vnd.openxmlformats-officedocument.drawingml.chart+xml"/>
  <Override PartName="/ppt/theme/themeOverride9.xml" ContentType="application/vnd.openxmlformats-officedocument.themeOverride+xml"/>
  <Override PartName="/ppt/charts/chart11.xml" ContentType="application/vnd.openxmlformats-officedocument.drawingml.chart+xml"/>
  <Override PartName="/ppt/theme/themeOverride10.xml" ContentType="application/vnd.openxmlformats-officedocument.themeOverride+xml"/>
  <Override PartName="/ppt/charts/chart12.xml" ContentType="application/vnd.openxmlformats-officedocument.drawingml.chart+xml"/>
  <Override PartName="/ppt/theme/themeOverride11.xml" ContentType="application/vnd.openxmlformats-officedocument.themeOverride+xml"/>
  <Override PartName="/ppt/charts/chart13.xml" ContentType="application/vnd.openxmlformats-officedocument.drawingml.chart+xml"/>
  <Override PartName="/ppt/charts/chart14.xml" ContentType="application/vnd.openxmlformats-officedocument.drawingml.chart+xml"/>
  <Override PartName="/ppt/theme/themeOverride12.xml" ContentType="application/vnd.openxmlformats-officedocument.themeOverride+xml"/>
  <Override PartName="/ppt/charts/chart15.xml" ContentType="application/vnd.openxmlformats-officedocument.drawingml.chart+xml"/>
  <Override PartName="/ppt/theme/themeOverride13.xml" ContentType="application/vnd.openxmlformats-officedocument.themeOverride+xml"/>
  <Override PartName="/ppt/charts/chart16.xml" ContentType="application/vnd.openxmlformats-officedocument.drawingml.chart+xml"/>
  <Override PartName="/ppt/theme/themeOverride14.xml" ContentType="application/vnd.openxmlformats-officedocument.themeOverride+xml"/>
  <Override PartName="/ppt/charts/chart17.xml" ContentType="application/vnd.openxmlformats-officedocument.drawingml.chart+xml"/>
  <Override PartName="/ppt/charts/chart18.xml" ContentType="application/vnd.openxmlformats-officedocument.drawingml.chart+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30" r:id="rId1"/>
  </p:sldMasterIdLst>
  <p:notesMasterIdLst>
    <p:notesMasterId r:id="rId42"/>
  </p:notesMasterIdLst>
  <p:sldIdLst>
    <p:sldId id="256" r:id="rId2"/>
    <p:sldId id="257" r:id="rId3"/>
    <p:sldId id="258" r:id="rId4"/>
    <p:sldId id="259" r:id="rId5"/>
    <p:sldId id="260" r:id="rId6"/>
    <p:sldId id="264" r:id="rId7"/>
    <p:sldId id="265" r:id="rId8"/>
    <p:sldId id="266" r:id="rId9"/>
    <p:sldId id="267" r:id="rId10"/>
    <p:sldId id="268" r:id="rId11"/>
    <p:sldId id="269" r:id="rId12"/>
    <p:sldId id="261" r:id="rId13"/>
    <p:sldId id="270" r:id="rId14"/>
    <p:sldId id="271" r:id="rId15"/>
    <p:sldId id="272" r:id="rId16"/>
    <p:sldId id="277" r:id="rId17"/>
    <p:sldId id="273" r:id="rId18"/>
    <p:sldId id="274" r:id="rId19"/>
    <p:sldId id="275" r:id="rId20"/>
    <p:sldId id="276" r:id="rId21"/>
    <p:sldId id="278" r:id="rId22"/>
    <p:sldId id="279" r:id="rId23"/>
    <p:sldId id="263" r:id="rId24"/>
    <p:sldId id="262" r:id="rId25"/>
    <p:sldId id="281" r:id="rId26"/>
    <p:sldId id="282" r:id="rId27"/>
    <p:sldId id="283" r:id="rId28"/>
    <p:sldId id="284" r:id="rId29"/>
    <p:sldId id="285" r:id="rId30"/>
    <p:sldId id="286" r:id="rId31"/>
    <p:sldId id="287" r:id="rId32"/>
    <p:sldId id="280" r:id="rId33"/>
    <p:sldId id="288" r:id="rId34"/>
    <p:sldId id="289" r:id="rId35"/>
    <p:sldId id="290" r:id="rId36"/>
    <p:sldId id="291" r:id="rId37"/>
    <p:sldId id="292" r:id="rId38"/>
    <p:sldId id="293" r:id="rId39"/>
    <p:sldId id="294" r:id="rId40"/>
    <p:sldId id="295"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497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75" d="100"/>
          <a:sy n="75" d="100"/>
        </p:scale>
        <p:origin x="-533" y="768"/>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66" d="100"/>
          <a:sy n="66" d="100"/>
        </p:scale>
        <p:origin x="-3632"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oleObject" Target="file:///\\815-san-32\Political\share\DREW\MIKE\TRUMKA\Misc\Jobs%20and%20Wages%20Polling.xlsx"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oleObject" Target="file:///\\815-san-32\Political\share\DREW\MIKE\TRUMKA\Misc\Jobs%20and%20Wages%20Polling.xlsx" TargetMode="External"/><Relationship Id="rId1" Type="http://schemas.openxmlformats.org/officeDocument/2006/relationships/themeOverride" Target="../theme/themeOverride9.xml"/></Relationships>
</file>

<file path=ppt/charts/_rels/chart11.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0.xml"/></Relationships>
</file>

<file path=ppt/charts/_rels/chart12.xml.rels><?xml version="1.0" encoding="UTF-8" standalone="yes"?>
<Relationships xmlns="http://schemas.openxmlformats.org/package/2006/relationships"><Relationship Id="rId2" Type="http://schemas.openxmlformats.org/officeDocument/2006/relationships/oleObject" Target="file:///\\815-san-32\Political\share\DREW\MIKE\TRUMKA\Misc\Jobs%20and%20Wages%20Polling.xlsx" TargetMode="External"/><Relationship Id="rId1" Type="http://schemas.openxmlformats.org/officeDocument/2006/relationships/themeOverride" Target="../theme/themeOverride11.xml"/></Relationships>
</file>

<file path=ppt/charts/_rels/chart13.xml.rels><?xml version="1.0" encoding="UTF-8" standalone="yes"?>
<Relationships xmlns="http://schemas.openxmlformats.org/package/2006/relationships"><Relationship Id="rId1" Type="http://schemas.openxmlformats.org/officeDocument/2006/relationships/oleObject" Target="file:///\\815-san-32\Political\share\DREW\MIKE\TRUMKA\Misc\Jobs%20and%20Wages%20Polling.xlsx" TargetMode="External"/></Relationships>
</file>

<file path=ppt/charts/_rels/chart14.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2.xml"/></Relationships>
</file>

<file path=ppt/charts/_rels/chart15.xml.rels><?xml version="1.0" encoding="UTF-8" standalone="yes"?>
<Relationships xmlns="http://schemas.openxmlformats.org/package/2006/relationships"><Relationship Id="rId2" Type="http://schemas.openxmlformats.org/officeDocument/2006/relationships/oleObject" Target="file:///\\815-san-32\Political\share\DREW\MIKE\TRUMKA\Misc\Jobs%20and%20Wages%20Polling.xlsx" TargetMode="External"/><Relationship Id="rId1" Type="http://schemas.openxmlformats.org/officeDocument/2006/relationships/themeOverride" Target="../theme/themeOverride13.xml"/></Relationships>
</file>

<file path=ppt/charts/_rels/chart16.xml.rels><?xml version="1.0" encoding="UTF-8" standalone="yes"?>
<Relationships xmlns="http://schemas.openxmlformats.org/package/2006/relationships"><Relationship Id="rId2" Type="http://schemas.openxmlformats.org/officeDocument/2006/relationships/oleObject" Target="file:///\\815-san-32\Political\share\DREW\MIKE\TRUMKA\Misc\Jobs%20and%20Wages%20Polling.xlsx" TargetMode="External"/><Relationship Id="rId1" Type="http://schemas.openxmlformats.org/officeDocument/2006/relationships/themeOverride" Target="../theme/themeOverride14.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2.xml.rels><?xml version="1.0" encoding="UTF-8" standalone="yes"?>
<Relationships xmlns="http://schemas.openxmlformats.org/package/2006/relationships"><Relationship Id="rId2" Type="http://schemas.openxmlformats.org/officeDocument/2006/relationships/oleObject" Target="file:///\\815-san-32\Political\share\DREW\MIKE\TRUMKA\Misc\Jobs%20and%20Wages%20Polling.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815-san-32\Political\share\DREW\MIKE\TRUMKA\Misc\Jobs%20and%20Wages%20Polling.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file:///\\815-san-32\Political\share\DREW\MIKE\Political%20Directors'\20141204\Vote%20Compress.xlsx"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oleObject" Target="file:///\\815-san-32\Political\share\DREW\MIKE\Political%20Directors'\20141204\Vote%20Compress.xlsx" TargetMode="External"/><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8.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7.xml"/></Relationships>
</file>

<file path=ppt/charts/_rels/chart9.xml.rels><?xml version="1.0" encoding="UTF-8" standalone="yes"?>
<Relationships xmlns="http://schemas.openxmlformats.org/package/2006/relationships"><Relationship Id="rId2" Type="http://schemas.openxmlformats.org/officeDocument/2006/relationships/oleObject" Target="file:///\\815-san-32\Political\share\DREW\MIKE\TRUMKA\Misc\Jobs%20and%20Wages%20Polling.xlsx" TargetMode="External"/><Relationship Id="rId1" Type="http://schemas.openxmlformats.org/officeDocument/2006/relationships/themeOverride" Target="../theme/themeOverride8.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title>
    <c:autoTitleDeleted val="0"/>
    <c:plotArea>
      <c:layout/>
      <c:barChart>
        <c:barDir val="col"/>
        <c:grouping val="clustered"/>
        <c:varyColors val="0"/>
        <c:ser>
          <c:idx val="0"/>
          <c:order val="0"/>
          <c:tx>
            <c:strRef>
              <c:f>Sheet3!$B$1</c:f>
              <c:strCache>
                <c:ptCount val="1"/>
                <c:pt idx="0">
                  <c:v>Democrats</c:v>
                </c:pt>
              </c:strCache>
            </c:strRef>
          </c:tx>
          <c:spPr>
            <a:solidFill>
              <a:srgbClr val="4F81BD"/>
            </a:solidFill>
          </c:spPr>
          <c:invertIfNegative val="0"/>
          <c:dPt>
            <c:idx val="0"/>
            <c:invertIfNegative val="0"/>
            <c:bubble3D val="0"/>
            <c:spPr>
              <a:solidFill>
                <a:srgbClr val="203864"/>
              </a:solidFill>
            </c:spPr>
          </c:dPt>
          <c:dLbls>
            <c:numFmt formatCode="0%" sourceLinked="0"/>
            <c:spPr>
              <a:noFill/>
              <a:ln>
                <a:noFill/>
              </a:ln>
              <a:effectLst/>
            </c:spPr>
            <c:txPr>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Sheet3!$A$2:$A$6</c:f>
              <c:strCache>
                <c:ptCount val="5"/>
                <c:pt idx="0">
                  <c:v>The Economy</c:v>
                </c:pt>
                <c:pt idx="1">
                  <c:v>Health Care</c:v>
                </c:pt>
                <c:pt idx="2">
                  <c:v>International Policy</c:v>
                </c:pt>
                <c:pt idx="3">
                  <c:v>Immigration</c:v>
                </c:pt>
                <c:pt idx="4">
                  <c:v>Federal Budget Deficit</c:v>
                </c:pt>
              </c:strCache>
            </c:strRef>
          </c:cat>
          <c:val>
            <c:numRef>
              <c:f>Sheet3!$B$2:$B$6</c:f>
              <c:numCache>
                <c:formatCode>General</c:formatCode>
                <c:ptCount val="5"/>
                <c:pt idx="0">
                  <c:v>0.37</c:v>
                </c:pt>
                <c:pt idx="1">
                  <c:v>0.23</c:v>
                </c:pt>
                <c:pt idx="2">
                  <c:v>0.2</c:v>
                </c:pt>
                <c:pt idx="3">
                  <c:v>0.09</c:v>
                </c:pt>
                <c:pt idx="4">
                  <c:v>0.09</c:v>
                </c:pt>
              </c:numCache>
            </c:numRef>
          </c:val>
        </c:ser>
        <c:dLbls>
          <c:showLegendKey val="0"/>
          <c:showVal val="0"/>
          <c:showCatName val="0"/>
          <c:showSerName val="0"/>
          <c:showPercent val="0"/>
          <c:showBubbleSize val="0"/>
        </c:dLbls>
        <c:gapWidth val="150"/>
        <c:axId val="167217792"/>
        <c:axId val="167227776"/>
      </c:barChart>
      <c:catAx>
        <c:axId val="167217792"/>
        <c:scaling>
          <c:orientation val="minMax"/>
        </c:scaling>
        <c:delete val="0"/>
        <c:axPos val="b"/>
        <c:numFmt formatCode="General" sourceLinked="1"/>
        <c:majorTickMark val="out"/>
        <c:minorTickMark val="none"/>
        <c:tickLblPos val="nextTo"/>
        <c:txPr>
          <a:bodyPr/>
          <a:lstStyle/>
          <a:p>
            <a:pPr>
              <a:defRPr sz="1300"/>
            </a:pPr>
            <a:endParaRPr lang="en-US"/>
          </a:p>
        </c:txPr>
        <c:crossAx val="167227776"/>
        <c:crosses val="autoZero"/>
        <c:auto val="1"/>
        <c:lblAlgn val="ctr"/>
        <c:lblOffset val="100"/>
        <c:noMultiLvlLbl val="0"/>
      </c:catAx>
      <c:valAx>
        <c:axId val="167227776"/>
        <c:scaling>
          <c:orientation val="minMax"/>
          <c:max val="0.4"/>
          <c:min val="0"/>
        </c:scaling>
        <c:delete val="0"/>
        <c:axPos val="l"/>
        <c:numFmt formatCode="0%" sourceLinked="0"/>
        <c:majorTickMark val="out"/>
        <c:minorTickMark val="none"/>
        <c:tickLblPos val="nextTo"/>
        <c:txPr>
          <a:bodyPr/>
          <a:lstStyle/>
          <a:p>
            <a:pPr>
              <a:defRPr sz="1600"/>
            </a:pPr>
            <a:endParaRPr lang="en-US"/>
          </a:p>
        </c:txPr>
        <c:crossAx val="167217792"/>
        <c:crosses val="autoZero"/>
        <c:crossBetween val="between"/>
      </c:valAx>
    </c:plotArea>
    <c:plotVisOnly val="1"/>
    <c:dispBlanksAs val="gap"/>
    <c:showDLblsOverMax val="0"/>
  </c:chart>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manualLayout>
          <c:xMode val="edge"/>
          <c:yMode val="edge"/>
          <c:x val="0.30221161495624499"/>
          <c:y val="5.6528106041385702E-2"/>
        </c:manualLayout>
      </c:layout>
      <c:overlay val="0"/>
    </c:title>
    <c:autoTitleDeleted val="0"/>
    <c:plotArea>
      <c:layout/>
      <c:barChart>
        <c:barDir val="col"/>
        <c:grouping val="clustered"/>
        <c:varyColors val="0"/>
        <c:ser>
          <c:idx val="0"/>
          <c:order val="0"/>
          <c:tx>
            <c:strRef>
              <c:f>Sheet7!$B$7</c:f>
              <c:strCache>
                <c:ptCount val="1"/>
                <c:pt idx="0">
                  <c:v>Low Turnout Dems</c:v>
                </c:pt>
              </c:strCache>
            </c:strRef>
          </c:tx>
          <c:spPr>
            <a:solidFill>
              <a:srgbClr val="203864"/>
            </a:solidFill>
          </c:spPr>
          <c:invertIfNegative val="0"/>
          <c:dPt>
            <c:idx val="1"/>
            <c:invertIfNegative val="0"/>
            <c:bubble3D val="0"/>
            <c:spPr>
              <a:solidFill>
                <a:srgbClr val="1F497D">
                  <a:lumMod val="40000"/>
                  <a:lumOff val="60000"/>
                </a:srgbClr>
              </a:solidFill>
            </c:spPr>
          </c:dPt>
          <c:dPt>
            <c:idx val="2"/>
            <c:invertIfNegative val="0"/>
            <c:bubble3D val="0"/>
            <c:spPr>
              <a:solidFill>
                <a:srgbClr val="C0504D">
                  <a:lumMod val="40000"/>
                  <a:lumOff val="60000"/>
                </a:srgbClr>
              </a:solidFill>
            </c:spPr>
          </c:dPt>
          <c:dPt>
            <c:idx val="3"/>
            <c:invertIfNegative val="0"/>
            <c:bubble3D val="0"/>
            <c:spPr>
              <a:solidFill>
                <a:srgbClr val="C00000"/>
              </a:solidFill>
            </c:spPr>
          </c:dPt>
          <c:dLbls>
            <c:numFmt formatCode="0%" sourceLinked="0"/>
            <c:spPr>
              <a:noFill/>
              <a:ln>
                <a:noFill/>
              </a:ln>
              <a:effectLst/>
            </c:spPr>
            <c:txPr>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Sheet7!$A$8:$A$11</c:f>
              <c:strCache>
                <c:ptCount val="4"/>
                <c:pt idx="0">
                  <c:v>Increase a great deal</c:v>
                </c:pt>
                <c:pt idx="1">
                  <c:v>Increase interest a fair amount</c:v>
                </c:pt>
                <c:pt idx="2">
                  <c:v>Increase interest just a little</c:v>
                </c:pt>
                <c:pt idx="3">
                  <c:v>Woud not increase interest at all</c:v>
                </c:pt>
              </c:strCache>
            </c:strRef>
          </c:cat>
          <c:val>
            <c:numRef>
              <c:f>Sheet7!$B$8:$B$11</c:f>
              <c:numCache>
                <c:formatCode>General</c:formatCode>
                <c:ptCount val="4"/>
                <c:pt idx="0">
                  <c:v>0.42</c:v>
                </c:pt>
                <c:pt idx="1">
                  <c:v>0.22</c:v>
                </c:pt>
                <c:pt idx="2">
                  <c:v>0.12</c:v>
                </c:pt>
                <c:pt idx="3">
                  <c:v>0.24</c:v>
                </c:pt>
              </c:numCache>
            </c:numRef>
          </c:val>
        </c:ser>
        <c:dLbls>
          <c:showLegendKey val="0"/>
          <c:showVal val="0"/>
          <c:showCatName val="0"/>
          <c:showSerName val="0"/>
          <c:showPercent val="0"/>
          <c:showBubbleSize val="0"/>
        </c:dLbls>
        <c:gapWidth val="150"/>
        <c:axId val="167930496"/>
        <c:axId val="167944576"/>
      </c:barChart>
      <c:catAx>
        <c:axId val="167930496"/>
        <c:scaling>
          <c:orientation val="minMax"/>
        </c:scaling>
        <c:delete val="0"/>
        <c:axPos val="b"/>
        <c:numFmt formatCode="General" sourceLinked="1"/>
        <c:majorTickMark val="out"/>
        <c:minorTickMark val="none"/>
        <c:tickLblPos val="nextTo"/>
        <c:txPr>
          <a:bodyPr/>
          <a:lstStyle/>
          <a:p>
            <a:pPr>
              <a:defRPr sz="1300"/>
            </a:pPr>
            <a:endParaRPr lang="en-US"/>
          </a:p>
        </c:txPr>
        <c:crossAx val="167944576"/>
        <c:crosses val="autoZero"/>
        <c:auto val="1"/>
        <c:lblAlgn val="ctr"/>
        <c:lblOffset val="100"/>
        <c:noMultiLvlLbl val="0"/>
      </c:catAx>
      <c:valAx>
        <c:axId val="167944576"/>
        <c:scaling>
          <c:orientation val="minMax"/>
          <c:max val="0.5"/>
          <c:min val="0"/>
        </c:scaling>
        <c:delete val="0"/>
        <c:axPos val="l"/>
        <c:numFmt formatCode="0%" sourceLinked="0"/>
        <c:majorTickMark val="out"/>
        <c:minorTickMark val="none"/>
        <c:tickLblPos val="nextTo"/>
        <c:txPr>
          <a:bodyPr/>
          <a:lstStyle/>
          <a:p>
            <a:pPr>
              <a:defRPr sz="1600"/>
            </a:pPr>
            <a:endParaRPr lang="en-US"/>
          </a:p>
        </c:txPr>
        <c:crossAx val="167930496"/>
        <c:crosses val="autoZero"/>
        <c:crossBetween val="between"/>
        <c:majorUnit val="0.1"/>
      </c:valAx>
    </c:plotArea>
    <c:plotVisOnly val="1"/>
    <c:dispBlanksAs val="gap"/>
    <c:showDLblsOverMax val="0"/>
  </c:chart>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rgbClr val="203864"/>
            </a:solidFill>
          </c:spPr>
          <c:invertIfNegative val="0"/>
          <c:dPt>
            <c:idx val="0"/>
            <c:invertIfNegative val="0"/>
            <c:bubble3D val="0"/>
            <c:spPr>
              <a:solidFill>
                <a:srgbClr val="C00000"/>
              </a:solidFill>
            </c:spPr>
          </c:dPt>
          <c:dPt>
            <c:idx val="1"/>
            <c:invertIfNegative val="0"/>
            <c:bubble3D val="0"/>
          </c:dPt>
          <c:dLbls>
            <c:numFmt formatCode="0%" sourceLinked="0"/>
            <c:spPr>
              <a:noFill/>
              <a:ln>
                <a:noFill/>
              </a:ln>
              <a:effectLst/>
            </c:spPr>
            <c:txPr>
              <a:bodyPr/>
              <a:lstStyle/>
              <a:p>
                <a:pPr>
                  <a:defRPr sz="18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Sheet2!$A$10:$A$11</c:f>
              <c:strCache>
                <c:ptCount val="2"/>
                <c:pt idx="0">
                  <c:v>Vote Preference Less Likely</c:v>
                </c:pt>
                <c:pt idx="1">
                  <c:v>Vote Preference More Likely</c:v>
                </c:pt>
              </c:strCache>
            </c:strRef>
          </c:cat>
          <c:val>
            <c:numRef>
              <c:f>Sheet2!$B$10:$B$11</c:f>
              <c:numCache>
                <c:formatCode>General</c:formatCode>
                <c:ptCount val="2"/>
                <c:pt idx="0">
                  <c:v>0.19</c:v>
                </c:pt>
                <c:pt idx="1">
                  <c:v>0.5</c:v>
                </c:pt>
              </c:numCache>
            </c:numRef>
          </c:val>
        </c:ser>
        <c:dLbls>
          <c:showLegendKey val="0"/>
          <c:showVal val="0"/>
          <c:showCatName val="0"/>
          <c:showSerName val="0"/>
          <c:showPercent val="0"/>
          <c:showBubbleSize val="0"/>
        </c:dLbls>
        <c:gapWidth val="150"/>
        <c:axId val="165583872"/>
        <c:axId val="165585664"/>
      </c:barChart>
      <c:catAx>
        <c:axId val="165583872"/>
        <c:scaling>
          <c:orientation val="minMax"/>
        </c:scaling>
        <c:delete val="0"/>
        <c:axPos val="l"/>
        <c:numFmt formatCode="General" sourceLinked="1"/>
        <c:majorTickMark val="out"/>
        <c:minorTickMark val="none"/>
        <c:tickLblPos val="nextTo"/>
        <c:txPr>
          <a:bodyPr rot="0" anchor="b" anchorCtr="1"/>
          <a:lstStyle/>
          <a:p>
            <a:pPr>
              <a:defRPr sz="2200"/>
            </a:pPr>
            <a:endParaRPr lang="en-US"/>
          </a:p>
        </c:txPr>
        <c:crossAx val="165585664"/>
        <c:crosses val="autoZero"/>
        <c:auto val="1"/>
        <c:lblAlgn val="ctr"/>
        <c:lblOffset val="100"/>
        <c:noMultiLvlLbl val="0"/>
      </c:catAx>
      <c:valAx>
        <c:axId val="165585664"/>
        <c:scaling>
          <c:orientation val="minMax"/>
        </c:scaling>
        <c:delete val="0"/>
        <c:axPos val="b"/>
        <c:majorGridlines>
          <c:spPr>
            <a:ln>
              <a:noFill/>
            </a:ln>
          </c:spPr>
        </c:majorGridlines>
        <c:numFmt formatCode="0%" sourceLinked="0"/>
        <c:majorTickMark val="out"/>
        <c:minorTickMark val="none"/>
        <c:tickLblPos val="nextTo"/>
        <c:txPr>
          <a:bodyPr/>
          <a:lstStyle/>
          <a:p>
            <a:pPr>
              <a:defRPr sz="1800"/>
            </a:pPr>
            <a:endParaRPr lang="en-US"/>
          </a:p>
        </c:txPr>
        <c:crossAx val="165583872"/>
        <c:crosses val="autoZero"/>
        <c:crossBetween val="between"/>
      </c:valAx>
      <c:spPr>
        <a:noFill/>
        <a:ln w="25400">
          <a:noFill/>
        </a:ln>
      </c:spPr>
    </c:plotArea>
    <c:plotVisOnly val="1"/>
    <c:dispBlanksAs val="gap"/>
    <c:showDLblsOverMax val="0"/>
  </c:chart>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rgbClr val="203864"/>
            </a:solidFill>
          </c:spPr>
          <c:invertIfNegative val="0"/>
          <c:dPt>
            <c:idx val="0"/>
            <c:invertIfNegative val="0"/>
            <c:bubble3D val="0"/>
          </c:dPt>
          <c:dPt>
            <c:idx val="1"/>
            <c:invertIfNegative val="0"/>
            <c:bubble3D val="0"/>
          </c:dPt>
          <c:dLbls>
            <c:numFmt formatCode="0%" sourceLinked="0"/>
            <c:spPr>
              <a:noFill/>
              <a:ln>
                <a:noFill/>
              </a:ln>
              <a:effectLst/>
            </c:spPr>
            <c:txPr>
              <a:bodyPr/>
              <a:lstStyle/>
              <a:p>
                <a:pPr>
                  <a:defRPr sz="1600"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Sheet4!$A$2:$A$4</c:f>
              <c:strCache>
                <c:ptCount val="3"/>
                <c:pt idx="0">
                  <c:v>My income is going up faster than cost of living</c:v>
                </c:pt>
                <c:pt idx="1">
                  <c:v>My income is staying even with cost of living</c:v>
                </c:pt>
                <c:pt idx="2">
                  <c:v>My income is falling behind cost of living</c:v>
                </c:pt>
              </c:strCache>
            </c:strRef>
          </c:cat>
          <c:val>
            <c:numRef>
              <c:f>Sheet4!$B$2:$B$4</c:f>
              <c:numCache>
                <c:formatCode>General</c:formatCode>
                <c:ptCount val="3"/>
                <c:pt idx="0">
                  <c:v>0.08</c:v>
                </c:pt>
                <c:pt idx="1">
                  <c:v>0.33</c:v>
                </c:pt>
                <c:pt idx="2">
                  <c:v>0.54</c:v>
                </c:pt>
              </c:numCache>
            </c:numRef>
          </c:val>
        </c:ser>
        <c:dLbls>
          <c:showLegendKey val="0"/>
          <c:showVal val="0"/>
          <c:showCatName val="0"/>
          <c:showSerName val="0"/>
          <c:showPercent val="0"/>
          <c:showBubbleSize val="0"/>
        </c:dLbls>
        <c:gapWidth val="150"/>
        <c:axId val="168057472"/>
        <c:axId val="168063360"/>
      </c:barChart>
      <c:catAx>
        <c:axId val="168057472"/>
        <c:scaling>
          <c:orientation val="minMax"/>
        </c:scaling>
        <c:delete val="0"/>
        <c:axPos val="l"/>
        <c:numFmt formatCode="General" sourceLinked="1"/>
        <c:majorTickMark val="out"/>
        <c:minorTickMark val="none"/>
        <c:tickLblPos val="nextTo"/>
        <c:txPr>
          <a:bodyPr rot="0" anchor="b" anchorCtr="1"/>
          <a:lstStyle/>
          <a:p>
            <a:pPr>
              <a:defRPr sz="1400"/>
            </a:pPr>
            <a:endParaRPr lang="en-US"/>
          </a:p>
        </c:txPr>
        <c:crossAx val="168063360"/>
        <c:crosses val="autoZero"/>
        <c:auto val="1"/>
        <c:lblAlgn val="ctr"/>
        <c:lblOffset val="100"/>
        <c:noMultiLvlLbl val="0"/>
      </c:catAx>
      <c:valAx>
        <c:axId val="168063360"/>
        <c:scaling>
          <c:orientation val="minMax"/>
          <c:max val="0.8"/>
        </c:scaling>
        <c:delete val="0"/>
        <c:axPos val="b"/>
        <c:majorGridlines>
          <c:spPr>
            <a:ln>
              <a:noFill/>
            </a:ln>
          </c:spPr>
        </c:majorGridlines>
        <c:numFmt formatCode="0%" sourceLinked="0"/>
        <c:majorTickMark val="out"/>
        <c:minorTickMark val="none"/>
        <c:tickLblPos val="nextTo"/>
        <c:txPr>
          <a:bodyPr/>
          <a:lstStyle/>
          <a:p>
            <a:pPr>
              <a:defRPr sz="1200"/>
            </a:pPr>
            <a:endParaRPr lang="en-US"/>
          </a:p>
        </c:txPr>
        <c:crossAx val="168057472"/>
        <c:crosses val="autoZero"/>
        <c:crossBetween val="between"/>
      </c:valAx>
      <c:spPr>
        <a:noFill/>
        <a:ln w="25400">
          <a:noFill/>
        </a:ln>
      </c:spPr>
    </c:plotArea>
    <c:plotVisOnly val="1"/>
    <c:dispBlanksAs val="gap"/>
    <c:showDLblsOverMax val="0"/>
  </c:chart>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C0504D"/>
              </a:solidFill>
              <a:ln>
                <a:noFill/>
              </a:ln>
              <a:effectLst/>
            </c:spPr>
          </c:dPt>
          <c:dPt>
            <c:idx val="1"/>
            <c:invertIfNegative val="0"/>
            <c:bubble3D val="0"/>
          </c:dPt>
          <c:dLbls>
            <c:numFmt formatCode="0%" sourceLinked="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Sheet4!$A$6:$A$7</c:f>
              <c:strCache>
                <c:ptCount val="2"/>
                <c:pt idx="0">
                  <c:v>Bad because it increases prices for consumers and costs jobs</c:v>
                </c:pt>
                <c:pt idx="1">
                  <c:v>Good because it improves people's standard of living, boosts economy by putting money in people's pockets</c:v>
                </c:pt>
              </c:strCache>
            </c:strRef>
          </c:cat>
          <c:val>
            <c:numRef>
              <c:f>Sheet4!$B$6:$B$7</c:f>
              <c:numCache>
                <c:formatCode>General</c:formatCode>
                <c:ptCount val="2"/>
                <c:pt idx="0">
                  <c:v>0.22</c:v>
                </c:pt>
                <c:pt idx="1">
                  <c:v>0.68</c:v>
                </c:pt>
              </c:numCache>
            </c:numRef>
          </c:val>
        </c:ser>
        <c:dLbls>
          <c:showLegendKey val="0"/>
          <c:showVal val="0"/>
          <c:showCatName val="0"/>
          <c:showSerName val="0"/>
          <c:showPercent val="0"/>
          <c:showBubbleSize val="0"/>
        </c:dLbls>
        <c:gapWidth val="150"/>
        <c:axId val="168092416"/>
        <c:axId val="168093952"/>
      </c:barChart>
      <c:catAx>
        <c:axId val="168092416"/>
        <c:scaling>
          <c:orientation val="minMax"/>
        </c:scaling>
        <c:delete val="0"/>
        <c:axPos val="l"/>
        <c:numFmt formatCode="General" sourceLinked="1"/>
        <c:majorTickMark val="out"/>
        <c:minorTickMark val="none"/>
        <c:tickLblPos val="nextTo"/>
        <c:spPr>
          <a:noFill/>
          <a:ln w="9525" cap="flat" cmpd="sng" algn="ctr">
            <a:solidFill>
              <a:schemeClr val="tx1">
                <a:tint val="75000"/>
              </a:schemeClr>
            </a:solidFill>
            <a:prstDash val="solid"/>
            <a:round/>
          </a:ln>
          <a:effectLst/>
        </c:spPr>
        <c:txPr>
          <a:bodyPr rot="0" spcFirstLastPara="1" vertOverflow="ellipsis" wrap="square" anchor="b" anchorCtr="1"/>
          <a:lstStyle/>
          <a:p>
            <a:pPr>
              <a:defRPr sz="1400" b="0" i="0" u="none" strike="noStrike" kern="1200" baseline="0">
                <a:solidFill>
                  <a:schemeClr val="tx1"/>
                </a:solidFill>
                <a:latin typeface="+mn-lt"/>
                <a:ea typeface="+mn-ea"/>
                <a:cs typeface="+mn-cs"/>
              </a:defRPr>
            </a:pPr>
            <a:endParaRPr lang="en-US"/>
          </a:p>
        </c:txPr>
        <c:crossAx val="168093952"/>
        <c:crosses val="autoZero"/>
        <c:auto val="1"/>
        <c:lblAlgn val="ctr"/>
        <c:lblOffset val="100"/>
        <c:noMultiLvlLbl val="0"/>
      </c:catAx>
      <c:valAx>
        <c:axId val="168093952"/>
        <c:scaling>
          <c:orientation val="minMax"/>
        </c:scaling>
        <c:delete val="0"/>
        <c:axPos val="b"/>
        <c:majorGridlines>
          <c:spPr>
            <a:ln w="9525" cap="flat" cmpd="sng" algn="ctr">
              <a:noFill/>
              <a:prstDash val="solid"/>
              <a:round/>
            </a:ln>
            <a:effectLst/>
          </c:spPr>
        </c:majorGridlines>
        <c:numFmt formatCode="0%" sourceLinked="0"/>
        <c:majorTickMark val="out"/>
        <c:minorTickMark val="none"/>
        <c:tickLblPos val="nextTo"/>
        <c:spPr>
          <a:noFill/>
          <a:ln w="9525" cap="flat" cmpd="sng" algn="ctr">
            <a:solidFill>
              <a:schemeClr val="tx1">
                <a:tint val="75000"/>
              </a:schemeClr>
            </a:solidFill>
            <a:prstDash val="solid"/>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68092416"/>
        <c:crosses val="autoZero"/>
        <c:crossBetween val="between"/>
      </c:valAx>
      <c:spPr>
        <a:noFill/>
        <a:ln w="25400">
          <a:noFill/>
        </a:ln>
        <a:effectLst/>
      </c:spPr>
    </c:plotArea>
    <c:plotVisOnly val="1"/>
    <c:dispBlanksAs val="gap"/>
    <c:showDLblsOverMax val="0"/>
  </c:chart>
  <c:spPr>
    <a:noFill/>
    <a:ln w="9525" cap="flat" cmpd="sng" algn="ctr">
      <a:noFill/>
      <a:prstDash val="solid"/>
    </a:ln>
    <a:effectLst/>
  </c:spPr>
  <c:txPr>
    <a:bodyPr/>
    <a:lstStyle/>
    <a:p>
      <a:pPr>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spPr>
            <a:solidFill>
              <a:srgbClr val="203864"/>
            </a:solidFill>
          </c:spPr>
          <c:invertIfNegative val="0"/>
          <c:dPt>
            <c:idx val="1"/>
            <c:invertIfNegative val="0"/>
            <c:bubble3D val="0"/>
            <c:spPr>
              <a:solidFill>
                <a:srgbClr val="C00000"/>
              </a:solidFill>
            </c:spPr>
          </c:dPt>
          <c:dLbls>
            <c:numFmt formatCode="0%" sourceLinked="0"/>
            <c:spPr>
              <a:noFill/>
              <a:ln>
                <a:noFill/>
              </a:ln>
              <a:effectLst/>
            </c:spPr>
            <c:txPr>
              <a:bodyPr/>
              <a:lstStyle/>
              <a:p>
                <a:pPr>
                  <a:defRPr sz="18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Sheet2!$A$6:$A$7</c:f>
              <c:strCache>
                <c:ptCount val="2"/>
                <c:pt idx="0">
                  <c:v>Strongly/Mildly Support</c:v>
                </c:pt>
                <c:pt idx="1">
                  <c:v>Strongly Oppose/Mildly Oppose</c:v>
                </c:pt>
              </c:strCache>
            </c:strRef>
          </c:cat>
          <c:val>
            <c:numRef>
              <c:f>Sheet2!$B$6:$B$7</c:f>
              <c:numCache>
                <c:formatCode>General</c:formatCode>
                <c:ptCount val="2"/>
                <c:pt idx="0">
                  <c:v>0.75</c:v>
                </c:pt>
                <c:pt idx="1">
                  <c:v>0.19</c:v>
                </c:pt>
              </c:numCache>
            </c:numRef>
          </c:val>
        </c:ser>
        <c:dLbls>
          <c:showLegendKey val="0"/>
          <c:showVal val="0"/>
          <c:showCatName val="0"/>
          <c:showSerName val="0"/>
          <c:showPercent val="0"/>
          <c:showBubbleSize val="0"/>
        </c:dLbls>
        <c:gapWidth val="150"/>
        <c:axId val="168157952"/>
        <c:axId val="168159488"/>
      </c:barChart>
      <c:catAx>
        <c:axId val="168157952"/>
        <c:scaling>
          <c:orientation val="minMax"/>
        </c:scaling>
        <c:delete val="0"/>
        <c:axPos val="b"/>
        <c:numFmt formatCode="General" sourceLinked="1"/>
        <c:majorTickMark val="out"/>
        <c:minorTickMark val="none"/>
        <c:tickLblPos val="nextTo"/>
        <c:txPr>
          <a:bodyPr/>
          <a:lstStyle/>
          <a:p>
            <a:pPr>
              <a:defRPr sz="1800"/>
            </a:pPr>
            <a:endParaRPr lang="en-US"/>
          </a:p>
        </c:txPr>
        <c:crossAx val="168159488"/>
        <c:crosses val="autoZero"/>
        <c:auto val="1"/>
        <c:lblAlgn val="ctr"/>
        <c:lblOffset val="100"/>
        <c:noMultiLvlLbl val="0"/>
      </c:catAx>
      <c:valAx>
        <c:axId val="168159488"/>
        <c:scaling>
          <c:orientation val="minMax"/>
          <c:max val="0.8"/>
          <c:min val="0"/>
        </c:scaling>
        <c:delete val="0"/>
        <c:axPos val="l"/>
        <c:numFmt formatCode="0%" sourceLinked="0"/>
        <c:majorTickMark val="out"/>
        <c:minorTickMark val="none"/>
        <c:tickLblPos val="nextTo"/>
        <c:txPr>
          <a:bodyPr/>
          <a:lstStyle/>
          <a:p>
            <a:pPr>
              <a:defRPr sz="1600"/>
            </a:pPr>
            <a:endParaRPr lang="en-US"/>
          </a:p>
        </c:txPr>
        <c:crossAx val="168157952"/>
        <c:crosses val="autoZero"/>
        <c:crossBetween val="between"/>
      </c:valAx>
    </c:plotArea>
    <c:plotVisOnly val="1"/>
    <c:dispBlanksAs val="gap"/>
    <c:showDLblsOverMax val="0"/>
  </c:chart>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spPr>
            <a:solidFill>
              <a:srgbClr val="8064A2">
                <a:lumMod val="50000"/>
              </a:srgbClr>
            </a:solidFill>
          </c:spPr>
          <c:invertIfNegative val="0"/>
          <c:dPt>
            <c:idx val="0"/>
            <c:invertIfNegative val="0"/>
            <c:bubble3D val="0"/>
            <c:spPr>
              <a:solidFill>
                <a:srgbClr val="C00000"/>
              </a:solidFill>
            </c:spPr>
          </c:dPt>
          <c:dPt>
            <c:idx val="1"/>
            <c:invertIfNegative val="0"/>
            <c:bubble3D val="0"/>
            <c:spPr>
              <a:solidFill>
                <a:srgbClr val="203864"/>
              </a:solidFill>
            </c:spPr>
          </c:dPt>
          <c:dLbls>
            <c:numFmt formatCode="0%" sourceLinked="0"/>
            <c:spPr>
              <a:noFill/>
              <a:ln>
                <a:noFill/>
              </a:ln>
              <a:effectLst/>
            </c:spPr>
            <c:txPr>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Sheet5!$A$2:$A$4</c:f>
              <c:strCache>
                <c:ptCount val="3"/>
                <c:pt idx="0">
                  <c:v>Cutting taxes</c:v>
                </c:pt>
                <c:pt idx="1">
                  <c:v>Spending on projects</c:v>
                </c:pt>
                <c:pt idx="2">
                  <c:v>Both</c:v>
                </c:pt>
              </c:strCache>
            </c:strRef>
          </c:cat>
          <c:val>
            <c:numRef>
              <c:f>Sheet5!$B$2:$B$4</c:f>
              <c:numCache>
                <c:formatCode>General</c:formatCode>
                <c:ptCount val="3"/>
                <c:pt idx="0">
                  <c:v>0.33</c:v>
                </c:pt>
                <c:pt idx="1">
                  <c:v>0.52</c:v>
                </c:pt>
                <c:pt idx="2">
                  <c:v>7.0000000000000007E-2</c:v>
                </c:pt>
              </c:numCache>
            </c:numRef>
          </c:val>
        </c:ser>
        <c:dLbls>
          <c:showLegendKey val="0"/>
          <c:showVal val="0"/>
          <c:showCatName val="0"/>
          <c:showSerName val="0"/>
          <c:showPercent val="0"/>
          <c:showBubbleSize val="0"/>
        </c:dLbls>
        <c:gapWidth val="150"/>
        <c:axId val="169546880"/>
        <c:axId val="169548416"/>
      </c:barChart>
      <c:catAx>
        <c:axId val="169546880"/>
        <c:scaling>
          <c:orientation val="minMax"/>
        </c:scaling>
        <c:delete val="0"/>
        <c:axPos val="b"/>
        <c:numFmt formatCode="General" sourceLinked="1"/>
        <c:majorTickMark val="out"/>
        <c:minorTickMark val="none"/>
        <c:tickLblPos val="nextTo"/>
        <c:txPr>
          <a:bodyPr/>
          <a:lstStyle/>
          <a:p>
            <a:pPr>
              <a:defRPr sz="1200"/>
            </a:pPr>
            <a:endParaRPr lang="en-US"/>
          </a:p>
        </c:txPr>
        <c:crossAx val="169548416"/>
        <c:crosses val="autoZero"/>
        <c:auto val="1"/>
        <c:lblAlgn val="ctr"/>
        <c:lblOffset val="100"/>
        <c:noMultiLvlLbl val="0"/>
      </c:catAx>
      <c:valAx>
        <c:axId val="169548416"/>
        <c:scaling>
          <c:orientation val="minMax"/>
          <c:max val="0.7"/>
          <c:min val="0"/>
        </c:scaling>
        <c:delete val="0"/>
        <c:axPos val="l"/>
        <c:numFmt formatCode="0%" sourceLinked="0"/>
        <c:majorTickMark val="out"/>
        <c:minorTickMark val="none"/>
        <c:tickLblPos val="nextTo"/>
        <c:txPr>
          <a:bodyPr/>
          <a:lstStyle/>
          <a:p>
            <a:pPr>
              <a:defRPr sz="1600"/>
            </a:pPr>
            <a:endParaRPr lang="en-US"/>
          </a:p>
        </c:txPr>
        <c:crossAx val="169546880"/>
        <c:crosses val="autoZero"/>
        <c:crossBetween val="between"/>
      </c:valAx>
    </c:plotArea>
    <c:plotVisOnly val="1"/>
    <c:dispBlanksAs val="gap"/>
    <c:showDLblsOverMax val="0"/>
  </c:chart>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spPr>
            <a:solidFill>
              <a:srgbClr val="203864"/>
            </a:solidFill>
          </c:spPr>
          <c:invertIfNegative val="0"/>
          <c:dPt>
            <c:idx val="1"/>
            <c:invertIfNegative val="0"/>
            <c:bubble3D val="0"/>
            <c:spPr>
              <a:solidFill>
                <a:srgbClr val="C00000"/>
              </a:solidFill>
            </c:spPr>
          </c:dPt>
          <c:dPt>
            <c:idx val="2"/>
            <c:invertIfNegative val="0"/>
            <c:bubble3D val="0"/>
            <c:spPr>
              <a:solidFill>
                <a:srgbClr val="8064A2">
                  <a:lumMod val="50000"/>
                </a:srgbClr>
              </a:solidFill>
            </c:spPr>
          </c:dPt>
          <c:dLbls>
            <c:numFmt formatCode="0%" sourceLinked="0"/>
            <c:spPr>
              <a:noFill/>
              <a:ln>
                <a:noFill/>
              </a:ln>
              <a:effectLst/>
            </c:spPr>
            <c:txPr>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Sheet5!$A$6:$A$8</c:f>
              <c:strCache>
                <c:ptCount val="3"/>
                <c:pt idx="0">
                  <c:v>Help</c:v>
                </c:pt>
                <c:pt idx="1">
                  <c:v>Hurt</c:v>
                </c:pt>
                <c:pt idx="2">
                  <c:v>Not much difference</c:v>
                </c:pt>
              </c:strCache>
            </c:strRef>
          </c:cat>
          <c:val>
            <c:numRef>
              <c:f>Sheet5!$B$6:$B$8</c:f>
              <c:numCache>
                <c:formatCode>General</c:formatCode>
                <c:ptCount val="3"/>
                <c:pt idx="0">
                  <c:v>0.63</c:v>
                </c:pt>
                <c:pt idx="1">
                  <c:v>0.13</c:v>
                </c:pt>
                <c:pt idx="2">
                  <c:v>0.22</c:v>
                </c:pt>
              </c:numCache>
            </c:numRef>
          </c:val>
        </c:ser>
        <c:dLbls>
          <c:showLegendKey val="0"/>
          <c:showVal val="0"/>
          <c:showCatName val="0"/>
          <c:showSerName val="0"/>
          <c:showPercent val="0"/>
          <c:showBubbleSize val="0"/>
        </c:dLbls>
        <c:gapWidth val="150"/>
        <c:axId val="169561088"/>
        <c:axId val="169583360"/>
      </c:barChart>
      <c:catAx>
        <c:axId val="169561088"/>
        <c:scaling>
          <c:orientation val="minMax"/>
        </c:scaling>
        <c:delete val="0"/>
        <c:axPos val="b"/>
        <c:numFmt formatCode="General" sourceLinked="1"/>
        <c:majorTickMark val="out"/>
        <c:minorTickMark val="none"/>
        <c:tickLblPos val="nextTo"/>
        <c:txPr>
          <a:bodyPr/>
          <a:lstStyle/>
          <a:p>
            <a:pPr>
              <a:defRPr sz="1200"/>
            </a:pPr>
            <a:endParaRPr lang="en-US"/>
          </a:p>
        </c:txPr>
        <c:crossAx val="169583360"/>
        <c:crosses val="autoZero"/>
        <c:auto val="1"/>
        <c:lblAlgn val="ctr"/>
        <c:lblOffset val="100"/>
        <c:noMultiLvlLbl val="0"/>
      </c:catAx>
      <c:valAx>
        <c:axId val="169583360"/>
        <c:scaling>
          <c:orientation val="minMax"/>
          <c:max val="0.7"/>
          <c:min val="0"/>
        </c:scaling>
        <c:delete val="0"/>
        <c:axPos val="l"/>
        <c:numFmt formatCode="0%" sourceLinked="0"/>
        <c:majorTickMark val="out"/>
        <c:minorTickMark val="none"/>
        <c:tickLblPos val="nextTo"/>
        <c:txPr>
          <a:bodyPr/>
          <a:lstStyle/>
          <a:p>
            <a:pPr>
              <a:defRPr sz="1600"/>
            </a:pPr>
            <a:endParaRPr lang="en-US"/>
          </a:p>
        </c:txPr>
        <c:crossAx val="169561088"/>
        <c:crosses val="autoZero"/>
        <c:crossBetween val="between"/>
      </c:valAx>
    </c:plotArea>
    <c:plotVisOnly val="1"/>
    <c:dispBlanksAs val="gap"/>
    <c:showDLblsOverMax val="0"/>
  </c:chart>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09891037514354E-2"/>
          <c:y val="9.9979578589751303E-2"/>
          <c:w val="0.98901089624856497"/>
          <c:h val="0.90002042141024796"/>
        </c:manualLayout>
      </c:layout>
      <c:barChart>
        <c:barDir val="bar"/>
        <c:grouping val="clustered"/>
        <c:varyColors val="0"/>
        <c:ser>
          <c:idx val="0"/>
          <c:order val="0"/>
          <c:tx>
            <c:strRef>
              <c:f>Sheet1!$C$1</c:f>
              <c:strCache>
                <c:ptCount val="1"/>
                <c:pt idx="0">
                  <c:v>Oppose</c:v>
                </c:pt>
              </c:strCache>
            </c:strRef>
          </c:tx>
          <c:spPr>
            <a:solidFill>
              <a:srgbClr val="C00000"/>
            </a:solidFill>
            <a:ln w="12700">
              <a:noFill/>
              <a:prstDash val="solid"/>
            </a:ln>
          </c:spPr>
          <c:invertIfNegative val="0"/>
          <c:dLbls>
            <c:spPr>
              <a:noFill/>
              <a:ln>
                <a:noFill/>
              </a:ln>
              <a:effectLst/>
            </c:spPr>
            <c:txPr>
              <a:bodyPr/>
              <a:lstStyle/>
              <a:p>
                <a:pPr>
                  <a:defRPr sz="1400">
                    <a:latin typeface="+mn-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Sheet1!$C$2:$C$8</c:f>
              <c:numCache>
                <c:formatCode>0%</c:formatCode>
                <c:ptCount val="7"/>
                <c:pt idx="0">
                  <c:v>0.37</c:v>
                </c:pt>
                <c:pt idx="1">
                  <c:v>0.37</c:v>
                </c:pt>
                <c:pt idx="2">
                  <c:v>0.34</c:v>
                </c:pt>
                <c:pt idx="3">
                  <c:v>0.32</c:v>
                </c:pt>
                <c:pt idx="4">
                  <c:v>0.3</c:v>
                </c:pt>
                <c:pt idx="5">
                  <c:v>0.21</c:v>
                </c:pt>
                <c:pt idx="6">
                  <c:v>0.21</c:v>
                </c:pt>
              </c:numCache>
            </c:numRef>
          </c:val>
        </c:ser>
        <c:ser>
          <c:idx val="1"/>
          <c:order val="1"/>
          <c:tx>
            <c:strRef>
              <c:f>Sheet1!$D$1</c:f>
              <c:strCache>
                <c:ptCount val="1"/>
                <c:pt idx="0">
                  <c:v>Favor</c:v>
                </c:pt>
              </c:strCache>
            </c:strRef>
          </c:tx>
          <c:spPr>
            <a:solidFill>
              <a:srgbClr val="203864"/>
            </a:solidFill>
            <a:ln w="12700">
              <a:noFill/>
              <a:prstDash val="solid"/>
            </a:ln>
          </c:spPr>
          <c:invertIfNegative val="0"/>
          <c:dLbls>
            <c:spPr>
              <a:noFill/>
              <a:ln>
                <a:noFill/>
              </a:ln>
              <a:effectLst/>
            </c:spPr>
            <c:txPr>
              <a:bodyPr/>
              <a:lstStyle/>
              <a:p>
                <a:pPr>
                  <a:defRPr sz="1400">
                    <a:latin typeface="+mn-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Sheet1!$D$2:$D$8</c:f>
              <c:numCache>
                <c:formatCode>0%</c:formatCode>
                <c:ptCount val="7"/>
                <c:pt idx="0">
                  <c:v>0.55000000000000004</c:v>
                </c:pt>
                <c:pt idx="1">
                  <c:v>0.56999999999999995</c:v>
                </c:pt>
                <c:pt idx="2">
                  <c:v>0.62</c:v>
                </c:pt>
                <c:pt idx="3">
                  <c:v>0.62</c:v>
                </c:pt>
                <c:pt idx="4">
                  <c:v>0.62</c:v>
                </c:pt>
                <c:pt idx="5">
                  <c:v>0.73</c:v>
                </c:pt>
                <c:pt idx="6">
                  <c:v>0.75</c:v>
                </c:pt>
              </c:numCache>
            </c:numRef>
          </c:val>
        </c:ser>
        <c:dLbls>
          <c:showLegendKey val="0"/>
          <c:showVal val="1"/>
          <c:showCatName val="0"/>
          <c:showSerName val="0"/>
          <c:showPercent val="0"/>
          <c:showBubbleSize val="0"/>
        </c:dLbls>
        <c:gapWidth val="100"/>
        <c:axId val="111950464"/>
        <c:axId val="111952256"/>
      </c:barChart>
      <c:catAx>
        <c:axId val="111950464"/>
        <c:scaling>
          <c:orientation val="minMax"/>
        </c:scaling>
        <c:delete val="1"/>
        <c:axPos val="l"/>
        <c:numFmt formatCode="General" sourceLinked="1"/>
        <c:majorTickMark val="out"/>
        <c:minorTickMark val="none"/>
        <c:tickLblPos val="nextTo"/>
        <c:crossAx val="111952256"/>
        <c:crosses val="autoZero"/>
        <c:auto val="1"/>
        <c:lblAlgn val="ctr"/>
        <c:lblOffset val="100"/>
        <c:noMultiLvlLbl val="0"/>
      </c:catAx>
      <c:valAx>
        <c:axId val="111952256"/>
        <c:scaling>
          <c:orientation val="minMax"/>
          <c:max val="1.1000000000000001"/>
          <c:min val="0"/>
        </c:scaling>
        <c:delete val="0"/>
        <c:axPos val="b"/>
        <c:numFmt formatCode="0%" sourceLinked="1"/>
        <c:majorTickMark val="out"/>
        <c:minorTickMark val="none"/>
        <c:tickLblPos val="nextTo"/>
        <c:txPr>
          <a:bodyPr/>
          <a:lstStyle/>
          <a:p>
            <a:pPr>
              <a:defRPr sz="1400">
                <a:latin typeface="+mj-lt"/>
              </a:defRPr>
            </a:pPr>
            <a:endParaRPr lang="en-US"/>
          </a:p>
        </c:txPr>
        <c:crossAx val="111950464"/>
        <c:crosses val="autoZero"/>
        <c:crossBetween val="between"/>
      </c:valAx>
      <c:spPr>
        <a:noFill/>
        <a:ln w="25400">
          <a:noFill/>
        </a:ln>
      </c:spPr>
    </c:plotArea>
    <c:legend>
      <c:legendPos val="t"/>
      <c:layout>
        <c:manualLayout>
          <c:xMode val="edge"/>
          <c:yMode val="edge"/>
          <c:x val="0.64538890216730005"/>
          <c:y val="0.81044798353851999"/>
          <c:w val="0.29268335125794798"/>
          <c:h val="6.1751478114628701E-2"/>
        </c:manualLayout>
      </c:layout>
      <c:overlay val="0"/>
      <c:spPr>
        <a:ln>
          <a:solidFill>
            <a:schemeClr val="tx1">
              <a:lumMod val="65000"/>
              <a:lumOff val="35000"/>
            </a:schemeClr>
          </a:solidFill>
        </a:ln>
      </c:spPr>
      <c:txPr>
        <a:bodyPr/>
        <a:lstStyle/>
        <a:p>
          <a:pPr>
            <a:defRPr sz="1600" b="0">
              <a:solidFill>
                <a:schemeClr val="tx1">
                  <a:lumMod val="65000"/>
                  <a:lumOff val="35000"/>
                </a:schemeClr>
              </a:solidFill>
              <a:latin typeface="+mn-lt"/>
            </a:defRPr>
          </a:pPr>
          <a:endParaRPr lang="en-US"/>
        </a:p>
      </c:txPr>
    </c:legend>
    <c:plotVisOnly val="1"/>
    <c:dispBlanksAs val="gap"/>
    <c:showDLblsOverMax val="0"/>
  </c:chart>
  <c:spPr>
    <a:noFill/>
    <a:ln>
      <a:noFill/>
    </a:ln>
  </c:spPr>
  <c:txPr>
    <a:bodyPr/>
    <a:lstStyle/>
    <a:p>
      <a:pPr>
        <a:defRPr sz="1300"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09891037514354E-2"/>
          <c:y val="6.4790470407910403E-2"/>
          <c:w val="0.98901089624856497"/>
          <c:h val="0.93520952959209003"/>
        </c:manualLayout>
      </c:layout>
      <c:barChart>
        <c:barDir val="bar"/>
        <c:grouping val="clustered"/>
        <c:varyColors val="0"/>
        <c:ser>
          <c:idx val="0"/>
          <c:order val="0"/>
          <c:tx>
            <c:strRef>
              <c:f>Sheet1!$C$1</c:f>
              <c:strCache>
                <c:ptCount val="1"/>
                <c:pt idx="0">
                  <c:v>Oppose</c:v>
                </c:pt>
              </c:strCache>
            </c:strRef>
          </c:tx>
          <c:spPr>
            <a:solidFill>
              <a:srgbClr val="203864"/>
            </a:solidFill>
            <a:ln w="12700">
              <a:noFill/>
              <a:prstDash val="solid"/>
            </a:ln>
          </c:spPr>
          <c:invertIfNegative val="0"/>
          <c:dLbls>
            <c:spPr>
              <a:noFill/>
              <a:ln>
                <a:noFill/>
              </a:ln>
              <a:effectLst/>
            </c:spPr>
            <c:txPr>
              <a:bodyPr/>
              <a:lstStyle/>
              <a:p>
                <a:pPr>
                  <a:defRPr sz="1400">
                    <a:latin typeface="+mn-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Sheet1!$C$2:$C$5</c:f>
              <c:numCache>
                <c:formatCode>0%</c:formatCode>
                <c:ptCount val="4"/>
                <c:pt idx="0">
                  <c:v>0.76</c:v>
                </c:pt>
                <c:pt idx="1">
                  <c:v>0.76</c:v>
                </c:pt>
                <c:pt idx="2">
                  <c:v>0.66</c:v>
                </c:pt>
                <c:pt idx="3">
                  <c:v>0.54</c:v>
                </c:pt>
              </c:numCache>
            </c:numRef>
          </c:val>
        </c:ser>
        <c:ser>
          <c:idx val="1"/>
          <c:order val="1"/>
          <c:tx>
            <c:strRef>
              <c:f>Sheet1!$D$1</c:f>
              <c:strCache>
                <c:ptCount val="1"/>
                <c:pt idx="0">
                  <c:v>Favor</c:v>
                </c:pt>
              </c:strCache>
            </c:strRef>
          </c:tx>
          <c:spPr>
            <a:solidFill>
              <a:srgbClr val="C00000"/>
            </a:solidFill>
            <a:ln w="12700">
              <a:noFill/>
              <a:prstDash val="solid"/>
            </a:ln>
          </c:spPr>
          <c:invertIfNegative val="0"/>
          <c:dLbls>
            <c:spPr>
              <a:noFill/>
              <a:ln>
                <a:noFill/>
              </a:ln>
              <a:effectLst/>
            </c:spPr>
            <c:txPr>
              <a:bodyPr/>
              <a:lstStyle/>
              <a:p>
                <a:pPr>
                  <a:defRPr sz="1400">
                    <a:latin typeface="+mn-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Sheet1!$D$2:$D$5</c:f>
              <c:numCache>
                <c:formatCode>0%</c:formatCode>
                <c:ptCount val="4"/>
                <c:pt idx="0">
                  <c:v>0.17</c:v>
                </c:pt>
                <c:pt idx="1">
                  <c:v>0.18</c:v>
                </c:pt>
                <c:pt idx="2">
                  <c:v>0.27</c:v>
                </c:pt>
                <c:pt idx="3">
                  <c:v>0.31</c:v>
                </c:pt>
              </c:numCache>
            </c:numRef>
          </c:val>
        </c:ser>
        <c:dLbls>
          <c:showLegendKey val="0"/>
          <c:showVal val="1"/>
          <c:showCatName val="0"/>
          <c:showSerName val="0"/>
          <c:showPercent val="0"/>
          <c:showBubbleSize val="0"/>
        </c:dLbls>
        <c:gapWidth val="236"/>
        <c:axId val="112056960"/>
        <c:axId val="112058752"/>
      </c:barChart>
      <c:catAx>
        <c:axId val="112056960"/>
        <c:scaling>
          <c:orientation val="minMax"/>
        </c:scaling>
        <c:delete val="1"/>
        <c:axPos val="l"/>
        <c:numFmt formatCode="General" sourceLinked="1"/>
        <c:majorTickMark val="out"/>
        <c:minorTickMark val="none"/>
        <c:tickLblPos val="nextTo"/>
        <c:crossAx val="112058752"/>
        <c:crosses val="autoZero"/>
        <c:auto val="1"/>
        <c:lblAlgn val="ctr"/>
        <c:lblOffset val="100"/>
        <c:noMultiLvlLbl val="0"/>
      </c:catAx>
      <c:valAx>
        <c:axId val="112058752"/>
        <c:scaling>
          <c:orientation val="minMax"/>
          <c:max val="1.1000000000000001"/>
          <c:min val="0"/>
        </c:scaling>
        <c:delete val="0"/>
        <c:axPos val="b"/>
        <c:numFmt formatCode="0%" sourceLinked="1"/>
        <c:majorTickMark val="out"/>
        <c:minorTickMark val="none"/>
        <c:tickLblPos val="nextTo"/>
        <c:txPr>
          <a:bodyPr/>
          <a:lstStyle/>
          <a:p>
            <a:pPr>
              <a:defRPr sz="1400">
                <a:latin typeface="+mj-lt"/>
              </a:defRPr>
            </a:pPr>
            <a:endParaRPr lang="en-US"/>
          </a:p>
        </c:txPr>
        <c:crossAx val="112056960"/>
        <c:crosses val="autoZero"/>
        <c:crossBetween val="between"/>
      </c:valAx>
      <c:spPr>
        <a:noFill/>
        <a:ln w="25400">
          <a:noFill/>
        </a:ln>
      </c:spPr>
    </c:plotArea>
    <c:legend>
      <c:legendPos val="t"/>
      <c:layout>
        <c:manualLayout>
          <c:xMode val="edge"/>
          <c:yMode val="edge"/>
          <c:x val="0.67419817777241697"/>
          <c:y val="0.11131185635369301"/>
          <c:w val="0.29268335125794798"/>
          <c:h val="6.6185523206125599E-2"/>
        </c:manualLayout>
      </c:layout>
      <c:overlay val="0"/>
      <c:spPr>
        <a:ln>
          <a:solidFill>
            <a:schemeClr val="tx1">
              <a:lumMod val="65000"/>
              <a:lumOff val="35000"/>
            </a:schemeClr>
          </a:solidFill>
        </a:ln>
      </c:spPr>
      <c:txPr>
        <a:bodyPr/>
        <a:lstStyle/>
        <a:p>
          <a:pPr>
            <a:defRPr sz="1600" b="0">
              <a:solidFill>
                <a:schemeClr val="tx1">
                  <a:lumMod val="65000"/>
                  <a:lumOff val="35000"/>
                </a:schemeClr>
              </a:solidFill>
              <a:latin typeface="+mn-lt"/>
            </a:defRPr>
          </a:pPr>
          <a:endParaRPr lang="en-US"/>
        </a:p>
      </c:txPr>
    </c:legend>
    <c:plotVisOnly val="1"/>
    <c:dispBlanksAs val="gap"/>
    <c:showDLblsOverMax val="0"/>
  </c:chart>
  <c:spPr>
    <a:noFill/>
    <a:ln>
      <a:noFill/>
    </a:ln>
  </c:spPr>
  <c:txPr>
    <a:bodyPr/>
    <a:lstStyle/>
    <a:p>
      <a:pPr>
        <a:defRPr sz="1300"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title>
    <c:autoTitleDeleted val="0"/>
    <c:plotArea>
      <c:layout/>
      <c:barChart>
        <c:barDir val="col"/>
        <c:grouping val="clustered"/>
        <c:varyColors val="0"/>
        <c:ser>
          <c:idx val="0"/>
          <c:order val="0"/>
          <c:tx>
            <c:strRef>
              <c:f>Sheet3!$B$8</c:f>
              <c:strCache>
                <c:ptCount val="1"/>
                <c:pt idx="0">
                  <c:v>Independents</c:v>
                </c:pt>
              </c:strCache>
            </c:strRef>
          </c:tx>
          <c:spPr>
            <a:solidFill>
              <a:srgbClr val="4F81BD"/>
            </a:solidFill>
          </c:spPr>
          <c:invertIfNegative val="0"/>
          <c:dPt>
            <c:idx val="0"/>
            <c:invertIfNegative val="0"/>
            <c:bubble3D val="0"/>
            <c:spPr>
              <a:solidFill>
                <a:srgbClr val="203864"/>
              </a:solidFill>
            </c:spPr>
          </c:dPt>
          <c:dLbls>
            <c:numFmt formatCode="0%" sourceLinked="0"/>
            <c:spPr>
              <a:noFill/>
              <a:ln>
                <a:noFill/>
              </a:ln>
              <a:effectLst/>
            </c:spPr>
            <c:txPr>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Sheet3!$A$9:$A$13</c:f>
              <c:strCache>
                <c:ptCount val="5"/>
                <c:pt idx="0">
                  <c:v>The Economy</c:v>
                </c:pt>
                <c:pt idx="1">
                  <c:v>International Policy</c:v>
                </c:pt>
                <c:pt idx="2">
                  <c:v>Health Care</c:v>
                </c:pt>
                <c:pt idx="3">
                  <c:v>Immigration</c:v>
                </c:pt>
                <c:pt idx="4">
                  <c:v>Federal Budget Deficit</c:v>
                </c:pt>
              </c:strCache>
            </c:strRef>
          </c:cat>
          <c:val>
            <c:numRef>
              <c:f>Sheet3!$B$9:$B$13</c:f>
              <c:numCache>
                <c:formatCode>General</c:formatCode>
                <c:ptCount val="5"/>
                <c:pt idx="0">
                  <c:v>0.35</c:v>
                </c:pt>
                <c:pt idx="1">
                  <c:v>0.23</c:v>
                </c:pt>
                <c:pt idx="2">
                  <c:v>0.14000000000000001</c:v>
                </c:pt>
                <c:pt idx="3">
                  <c:v>0.12</c:v>
                </c:pt>
                <c:pt idx="4">
                  <c:v>0.09</c:v>
                </c:pt>
              </c:numCache>
            </c:numRef>
          </c:val>
        </c:ser>
        <c:dLbls>
          <c:showLegendKey val="0"/>
          <c:showVal val="0"/>
          <c:showCatName val="0"/>
          <c:showSerName val="0"/>
          <c:showPercent val="0"/>
          <c:showBubbleSize val="0"/>
        </c:dLbls>
        <c:gapWidth val="150"/>
        <c:axId val="167060224"/>
        <c:axId val="167061760"/>
      </c:barChart>
      <c:catAx>
        <c:axId val="167060224"/>
        <c:scaling>
          <c:orientation val="minMax"/>
        </c:scaling>
        <c:delete val="0"/>
        <c:axPos val="b"/>
        <c:numFmt formatCode="General" sourceLinked="1"/>
        <c:majorTickMark val="out"/>
        <c:minorTickMark val="none"/>
        <c:tickLblPos val="nextTo"/>
        <c:txPr>
          <a:bodyPr/>
          <a:lstStyle/>
          <a:p>
            <a:pPr>
              <a:defRPr sz="1300"/>
            </a:pPr>
            <a:endParaRPr lang="en-US"/>
          </a:p>
        </c:txPr>
        <c:crossAx val="167061760"/>
        <c:crosses val="autoZero"/>
        <c:auto val="1"/>
        <c:lblAlgn val="ctr"/>
        <c:lblOffset val="100"/>
        <c:noMultiLvlLbl val="0"/>
      </c:catAx>
      <c:valAx>
        <c:axId val="167061760"/>
        <c:scaling>
          <c:orientation val="minMax"/>
          <c:max val="0.4"/>
          <c:min val="0"/>
        </c:scaling>
        <c:delete val="0"/>
        <c:axPos val="l"/>
        <c:numFmt formatCode="0%" sourceLinked="0"/>
        <c:majorTickMark val="out"/>
        <c:minorTickMark val="none"/>
        <c:tickLblPos val="nextTo"/>
        <c:txPr>
          <a:bodyPr/>
          <a:lstStyle/>
          <a:p>
            <a:pPr>
              <a:defRPr sz="1600"/>
            </a:pPr>
            <a:endParaRPr lang="en-US"/>
          </a:p>
        </c:txPr>
        <c:crossAx val="167060224"/>
        <c:crosses val="autoZero"/>
        <c:crossBetween val="between"/>
      </c:valAx>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title>
    <c:autoTitleDeleted val="0"/>
    <c:plotArea>
      <c:layout/>
      <c:barChart>
        <c:barDir val="col"/>
        <c:grouping val="clustered"/>
        <c:varyColors val="0"/>
        <c:ser>
          <c:idx val="0"/>
          <c:order val="0"/>
          <c:tx>
            <c:strRef>
              <c:f>Sheet3!$B$15</c:f>
              <c:strCache>
                <c:ptCount val="1"/>
                <c:pt idx="0">
                  <c:v>Republicans</c:v>
                </c:pt>
              </c:strCache>
            </c:strRef>
          </c:tx>
          <c:spPr>
            <a:solidFill>
              <a:srgbClr val="4F81BD"/>
            </a:solidFill>
          </c:spPr>
          <c:invertIfNegative val="0"/>
          <c:dPt>
            <c:idx val="0"/>
            <c:invertIfNegative val="0"/>
            <c:bubble3D val="0"/>
            <c:spPr>
              <a:solidFill>
                <a:srgbClr val="203864"/>
              </a:solidFill>
            </c:spPr>
          </c:dPt>
          <c:dLbls>
            <c:numFmt formatCode="0%" sourceLinked="0"/>
            <c:spPr>
              <a:noFill/>
              <a:ln>
                <a:noFill/>
              </a:ln>
              <a:effectLst/>
            </c:spPr>
            <c:txPr>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Sheet3!$A$16:$A$20</c:f>
              <c:strCache>
                <c:ptCount val="5"/>
                <c:pt idx="0">
                  <c:v>The Economy</c:v>
                </c:pt>
                <c:pt idx="1">
                  <c:v>International Policy</c:v>
                </c:pt>
                <c:pt idx="2">
                  <c:v>Immigration</c:v>
                </c:pt>
                <c:pt idx="3">
                  <c:v>Federal Budget Deficit</c:v>
                </c:pt>
                <c:pt idx="4">
                  <c:v>Health Care</c:v>
                </c:pt>
              </c:strCache>
            </c:strRef>
          </c:cat>
          <c:val>
            <c:numRef>
              <c:f>Sheet3!$B$16:$B$20</c:f>
              <c:numCache>
                <c:formatCode>General</c:formatCode>
                <c:ptCount val="5"/>
                <c:pt idx="0">
                  <c:v>0.31</c:v>
                </c:pt>
                <c:pt idx="1">
                  <c:v>0.26</c:v>
                </c:pt>
                <c:pt idx="2">
                  <c:v>0.18</c:v>
                </c:pt>
                <c:pt idx="3">
                  <c:v>0.1</c:v>
                </c:pt>
                <c:pt idx="4">
                  <c:v>0.09</c:v>
                </c:pt>
              </c:numCache>
            </c:numRef>
          </c:val>
        </c:ser>
        <c:dLbls>
          <c:showLegendKey val="0"/>
          <c:showVal val="0"/>
          <c:showCatName val="0"/>
          <c:showSerName val="0"/>
          <c:showPercent val="0"/>
          <c:showBubbleSize val="0"/>
        </c:dLbls>
        <c:gapWidth val="150"/>
        <c:axId val="167090816"/>
        <c:axId val="167104896"/>
      </c:barChart>
      <c:catAx>
        <c:axId val="167090816"/>
        <c:scaling>
          <c:orientation val="minMax"/>
        </c:scaling>
        <c:delete val="0"/>
        <c:axPos val="b"/>
        <c:numFmt formatCode="General" sourceLinked="1"/>
        <c:majorTickMark val="out"/>
        <c:minorTickMark val="none"/>
        <c:tickLblPos val="nextTo"/>
        <c:txPr>
          <a:bodyPr/>
          <a:lstStyle/>
          <a:p>
            <a:pPr>
              <a:defRPr sz="1300"/>
            </a:pPr>
            <a:endParaRPr lang="en-US"/>
          </a:p>
        </c:txPr>
        <c:crossAx val="167104896"/>
        <c:crosses val="autoZero"/>
        <c:auto val="1"/>
        <c:lblAlgn val="ctr"/>
        <c:lblOffset val="100"/>
        <c:noMultiLvlLbl val="0"/>
      </c:catAx>
      <c:valAx>
        <c:axId val="167104896"/>
        <c:scaling>
          <c:orientation val="minMax"/>
          <c:max val="0.4"/>
          <c:min val="0"/>
        </c:scaling>
        <c:delete val="0"/>
        <c:axPos val="l"/>
        <c:numFmt formatCode="0%" sourceLinked="0"/>
        <c:majorTickMark val="out"/>
        <c:minorTickMark val="none"/>
        <c:tickLblPos val="nextTo"/>
        <c:txPr>
          <a:bodyPr/>
          <a:lstStyle/>
          <a:p>
            <a:pPr>
              <a:defRPr sz="1600"/>
            </a:pPr>
            <a:endParaRPr lang="en-US"/>
          </a:p>
        </c:txPr>
        <c:crossAx val="167090816"/>
        <c:crosses val="autoZero"/>
        <c:crossBetween val="between"/>
      </c:valAx>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spPr>
            <a:ln w="38100" cap="rnd">
              <a:solidFill>
                <a:schemeClr val="accent1"/>
              </a:solidFill>
              <a:round/>
            </a:ln>
            <a:effectLst/>
          </c:spPr>
          <c:marker>
            <c:symbol val="circle"/>
            <c:size val="5"/>
            <c:spPr>
              <a:solidFill>
                <a:schemeClr val="accent1"/>
              </a:solidFill>
              <a:ln w="38100">
                <a:solidFill>
                  <a:schemeClr val="accent1"/>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Sheet1!$D$2:$F$2</c:f>
              <c:numCache>
                <c:formatCode>@</c:formatCode>
                <c:ptCount val="3"/>
                <c:pt idx="0">
                  <c:v>2006</c:v>
                </c:pt>
                <c:pt idx="1">
                  <c:v>2010</c:v>
                </c:pt>
                <c:pt idx="2">
                  <c:v>2014</c:v>
                </c:pt>
              </c:numCache>
            </c:numRef>
          </c:cat>
          <c:val>
            <c:numRef>
              <c:f>Sheet1!$D$2:$F$2</c:f>
              <c:numCache>
                <c:formatCode>@</c:formatCode>
                <c:ptCount val="3"/>
                <c:pt idx="0">
                  <c:v>2006</c:v>
                </c:pt>
                <c:pt idx="1">
                  <c:v>2010</c:v>
                </c:pt>
                <c:pt idx="2">
                  <c:v>2014</c:v>
                </c:pt>
              </c:numCache>
            </c:numRef>
          </c:val>
          <c:smooth val="0"/>
        </c:ser>
        <c:ser>
          <c:idx val="1"/>
          <c:order val="1"/>
          <c:spPr>
            <a:ln w="38100" cap="rnd">
              <a:solidFill>
                <a:schemeClr val="accent2"/>
              </a:solidFill>
              <a:round/>
            </a:ln>
            <a:effectLst/>
          </c:spPr>
          <c:marker>
            <c:symbol val="circle"/>
            <c:size val="5"/>
            <c:spPr>
              <a:solidFill>
                <a:schemeClr val="accent2"/>
              </a:solidFill>
              <a:ln w="38100">
                <a:solidFill>
                  <a:schemeClr val="accent2"/>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2200" b="1"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Sheet1!$D$2:$F$2</c:f>
              <c:numCache>
                <c:formatCode>@</c:formatCode>
                <c:ptCount val="3"/>
                <c:pt idx="0">
                  <c:v>2006</c:v>
                </c:pt>
                <c:pt idx="1">
                  <c:v>2010</c:v>
                </c:pt>
                <c:pt idx="2">
                  <c:v>2014</c:v>
                </c:pt>
              </c:numCache>
            </c:numRef>
          </c:cat>
          <c:val>
            <c:numRef>
              <c:f>Sheet1!$D$3:$F$3</c:f>
              <c:numCache>
                <c:formatCode>General</c:formatCode>
                <c:ptCount val="3"/>
                <c:pt idx="0">
                  <c:v>0.40400000000000003</c:v>
                </c:pt>
                <c:pt idx="1">
                  <c:v>0.40899999999999997</c:v>
                </c:pt>
                <c:pt idx="2">
                  <c:v>0.33300000000000002</c:v>
                </c:pt>
              </c:numCache>
            </c:numRef>
          </c:val>
          <c:smooth val="0"/>
        </c:ser>
        <c:dLbls>
          <c:showLegendKey val="0"/>
          <c:showVal val="0"/>
          <c:showCatName val="0"/>
          <c:showSerName val="0"/>
          <c:showPercent val="0"/>
          <c:showBubbleSize val="0"/>
        </c:dLbls>
        <c:marker val="1"/>
        <c:smooth val="0"/>
        <c:axId val="167165312"/>
        <c:axId val="167167104"/>
      </c:lineChart>
      <c:catAx>
        <c:axId val="167165312"/>
        <c:scaling>
          <c:orientation val="minMax"/>
        </c:scaling>
        <c:delete val="0"/>
        <c:axPos val="b"/>
        <c:numFmt formatCode="@"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200" b="0" i="0" u="none" strike="noStrike" kern="1200" baseline="0">
                <a:solidFill>
                  <a:schemeClr val="tx1"/>
                </a:solidFill>
                <a:latin typeface="+mn-lt"/>
                <a:ea typeface="+mn-ea"/>
                <a:cs typeface="+mn-cs"/>
              </a:defRPr>
            </a:pPr>
            <a:endParaRPr lang="en-US"/>
          </a:p>
        </c:txPr>
        <c:crossAx val="167167104"/>
        <c:crosses val="autoZero"/>
        <c:auto val="1"/>
        <c:lblAlgn val="ctr"/>
        <c:lblOffset val="100"/>
        <c:noMultiLvlLbl val="0"/>
      </c:catAx>
      <c:valAx>
        <c:axId val="167167104"/>
        <c:scaling>
          <c:orientation val="minMax"/>
          <c:max val="0.5"/>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200" b="0" i="0" u="none" strike="noStrike" kern="1200" baseline="0">
                <a:solidFill>
                  <a:schemeClr val="tx1"/>
                </a:solidFill>
                <a:latin typeface="+mn-lt"/>
                <a:ea typeface="+mn-ea"/>
                <a:cs typeface="+mn-cs"/>
              </a:defRPr>
            </a:pPr>
            <a:endParaRPr lang="en-US"/>
          </a:p>
        </c:txPr>
        <c:crossAx val="167165312"/>
        <c:crosses val="autoZero"/>
        <c:crossBetween val="between"/>
        <c:majorUnit val="0.1"/>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All!$B$2</c:f>
              <c:strCache>
                <c:ptCount val="1"/>
                <c:pt idx="0">
                  <c:v>Round 1</c:v>
                </c:pt>
              </c:strCache>
            </c:strRef>
          </c:tx>
          <c:invertIfNegative val="0"/>
          <c:dLbls>
            <c:numFmt formatCode="0%" sourceLinked="0"/>
            <c:spPr>
              <a:noFill/>
              <a:ln>
                <a:noFill/>
              </a:ln>
              <a:effectLst/>
            </c:spPr>
            <c:txPr>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All!$A$3:$A$9</c:f>
              <c:strCache>
                <c:ptCount val="7"/>
                <c:pt idx="0">
                  <c:v>All</c:v>
                </c:pt>
                <c:pt idx="1">
                  <c:v>Union</c:v>
                </c:pt>
                <c:pt idx="2">
                  <c:v>Active &amp; Retiree</c:v>
                </c:pt>
                <c:pt idx="3">
                  <c:v>Household</c:v>
                </c:pt>
                <c:pt idx="4">
                  <c:v>Building Trades</c:v>
                </c:pt>
                <c:pt idx="5">
                  <c:v>Public</c:v>
                </c:pt>
                <c:pt idx="6">
                  <c:v>Other Private</c:v>
                </c:pt>
              </c:strCache>
            </c:strRef>
          </c:cat>
          <c:val>
            <c:numRef>
              <c:f>All!$B$3:$B$9</c:f>
              <c:numCache>
                <c:formatCode>General</c:formatCode>
                <c:ptCount val="7"/>
                <c:pt idx="0">
                  <c:v>0.45</c:v>
                </c:pt>
                <c:pt idx="1">
                  <c:v>0.51865145314827299</c:v>
                </c:pt>
                <c:pt idx="2">
                  <c:v>0.54307692993763601</c:v>
                </c:pt>
                <c:pt idx="3">
                  <c:v>0.487192892366</c:v>
                </c:pt>
                <c:pt idx="4">
                  <c:v>0.476644243110182</c:v>
                </c:pt>
                <c:pt idx="5">
                  <c:v>0.57004633816809103</c:v>
                </c:pt>
                <c:pt idx="6">
                  <c:v>0.488611983277636</c:v>
                </c:pt>
              </c:numCache>
            </c:numRef>
          </c:val>
        </c:ser>
        <c:ser>
          <c:idx val="1"/>
          <c:order val="1"/>
          <c:tx>
            <c:strRef>
              <c:f>All!$C$2</c:f>
              <c:strCache>
                <c:ptCount val="1"/>
                <c:pt idx="0">
                  <c:v>Post-Election</c:v>
                </c:pt>
              </c:strCache>
            </c:strRef>
          </c:tx>
          <c:spPr>
            <a:solidFill>
              <a:srgbClr val="4472C4">
                <a:lumMod val="50000"/>
              </a:srgbClr>
            </a:solidFill>
          </c:spPr>
          <c:invertIfNegative val="0"/>
          <c:dLbls>
            <c:numFmt formatCode="0%" sourceLinked="0"/>
            <c:spPr>
              <a:noFill/>
              <a:ln>
                <a:noFill/>
              </a:ln>
              <a:effectLst/>
            </c:spPr>
            <c:txPr>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All!$A$3:$A$9</c:f>
              <c:strCache>
                <c:ptCount val="7"/>
                <c:pt idx="0">
                  <c:v>All</c:v>
                </c:pt>
                <c:pt idx="1">
                  <c:v>Union</c:v>
                </c:pt>
                <c:pt idx="2">
                  <c:v>Active &amp; Retiree</c:v>
                </c:pt>
                <c:pt idx="3">
                  <c:v>Household</c:v>
                </c:pt>
                <c:pt idx="4">
                  <c:v>Building Trades</c:v>
                </c:pt>
                <c:pt idx="5">
                  <c:v>Public</c:v>
                </c:pt>
                <c:pt idx="6">
                  <c:v>Other Private</c:v>
                </c:pt>
              </c:strCache>
            </c:strRef>
          </c:cat>
          <c:val>
            <c:numRef>
              <c:f>All!$C$3:$C$9</c:f>
              <c:numCache>
                <c:formatCode>General</c:formatCode>
                <c:ptCount val="7"/>
                <c:pt idx="0">
                  <c:v>0.46463636363636401</c:v>
                </c:pt>
                <c:pt idx="1">
                  <c:v>0.60643195454545495</c:v>
                </c:pt>
                <c:pt idx="2">
                  <c:v>0.63401281818181798</c:v>
                </c:pt>
                <c:pt idx="3">
                  <c:v>0.56999999999999995</c:v>
                </c:pt>
                <c:pt idx="4">
                  <c:v>0.57860837272727295</c:v>
                </c:pt>
                <c:pt idx="5">
                  <c:v>0.65815001818181795</c:v>
                </c:pt>
                <c:pt idx="6">
                  <c:v>0.58323463636363704</c:v>
                </c:pt>
              </c:numCache>
            </c:numRef>
          </c:val>
        </c:ser>
        <c:dLbls>
          <c:showLegendKey val="0"/>
          <c:showVal val="0"/>
          <c:showCatName val="0"/>
          <c:showSerName val="0"/>
          <c:showPercent val="0"/>
          <c:showBubbleSize val="0"/>
        </c:dLbls>
        <c:gapWidth val="150"/>
        <c:axId val="167317504"/>
        <c:axId val="167319040"/>
      </c:barChart>
      <c:catAx>
        <c:axId val="167317504"/>
        <c:scaling>
          <c:orientation val="minMax"/>
        </c:scaling>
        <c:delete val="0"/>
        <c:axPos val="b"/>
        <c:numFmt formatCode="General" sourceLinked="1"/>
        <c:majorTickMark val="out"/>
        <c:minorTickMark val="none"/>
        <c:tickLblPos val="nextTo"/>
        <c:txPr>
          <a:bodyPr/>
          <a:lstStyle/>
          <a:p>
            <a:pPr>
              <a:defRPr sz="1600"/>
            </a:pPr>
            <a:endParaRPr lang="en-US"/>
          </a:p>
        </c:txPr>
        <c:crossAx val="167319040"/>
        <c:crosses val="autoZero"/>
        <c:auto val="1"/>
        <c:lblAlgn val="ctr"/>
        <c:lblOffset val="100"/>
        <c:noMultiLvlLbl val="0"/>
      </c:catAx>
      <c:valAx>
        <c:axId val="167319040"/>
        <c:scaling>
          <c:orientation val="minMax"/>
          <c:max val="0.9"/>
          <c:min val="0"/>
        </c:scaling>
        <c:delete val="0"/>
        <c:axPos val="l"/>
        <c:title>
          <c:tx>
            <c:rich>
              <a:bodyPr/>
              <a:lstStyle/>
              <a:p>
                <a:pPr>
                  <a:defRPr/>
                </a:pPr>
                <a:r>
                  <a:rPr lang="en-US" sz="1800" b="1" i="0" baseline="0" dirty="0" smtClean="0">
                    <a:effectLst/>
                  </a:rPr>
                  <a:t>Democratic Vote Share</a:t>
                </a:r>
                <a:endParaRPr lang="en-US" dirty="0">
                  <a:effectLst/>
                </a:endParaRPr>
              </a:p>
            </c:rich>
          </c:tx>
          <c:layout/>
          <c:overlay val="0"/>
        </c:title>
        <c:numFmt formatCode="0%" sourceLinked="0"/>
        <c:majorTickMark val="out"/>
        <c:minorTickMark val="none"/>
        <c:tickLblPos val="nextTo"/>
        <c:txPr>
          <a:bodyPr/>
          <a:lstStyle/>
          <a:p>
            <a:pPr>
              <a:defRPr sz="1600"/>
            </a:pPr>
            <a:endParaRPr lang="en-US"/>
          </a:p>
        </c:txPr>
        <c:crossAx val="167317504"/>
        <c:crosses val="autoZero"/>
        <c:crossBetween val="between"/>
      </c:valAx>
    </c:plotArea>
    <c:legend>
      <c:legendPos val="b"/>
      <c:layout/>
      <c:overlay val="0"/>
      <c:txPr>
        <a:bodyPr/>
        <a:lstStyle/>
        <a:p>
          <a:pPr>
            <a:defRPr sz="1800">
              <a:latin typeface="Arial" panose="020B0604020202020204" pitchFamily="34" charset="0"/>
              <a:cs typeface="Arial" panose="020B0604020202020204" pitchFamily="34" charset="0"/>
            </a:defRPr>
          </a:pPr>
          <a:endParaRPr lang="en-US"/>
        </a:p>
      </c:txPr>
    </c:legend>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All!$B$12</c:f>
              <c:strCache>
                <c:ptCount val="1"/>
                <c:pt idx="0">
                  <c:v>Round 1</c:v>
                </c:pt>
              </c:strCache>
            </c:strRef>
          </c:tx>
          <c:invertIfNegative val="0"/>
          <c:dLbls>
            <c:numFmt formatCode="0%" sourceLinked="0"/>
            <c:spPr>
              <a:noFill/>
              <a:ln>
                <a:noFill/>
              </a:ln>
              <a:effectLst/>
            </c:spPr>
            <c:txPr>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All!$A$13:$A$19</c:f>
              <c:strCache>
                <c:ptCount val="7"/>
                <c:pt idx="0">
                  <c:v>All</c:v>
                </c:pt>
                <c:pt idx="1">
                  <c:v>Union</c:v>
                </c:pt>
                <c:pt idx="2">
                  <c:v>Active &amp; Retiree</c:v>
                </c:pt>
                <c:pt idx="3">
                  <c:v>Household</c:v>
                </c:pt>
                <c:pt idx="4">
                  <c:v>Building Trades</c:v>
                </c:pt>
                <c:pt idx="5">
                  <c:v>Public</c:v>
                </c:pt>
                <c:pt idx="6">
                  <c:v>Other Private</c:v>
                </c:pt>
              </c:strCache>
            </c:strRef>
          </c:cat>
          <c:val>
            <c:numRef>
              <c:f>All!$B$13:$B$19</c:f>
              <c:numCache>
                <c:formatCode>General</c:formatCode>
                <c:ptCount val="7"/>
                <c:pt idx="0">
                  <c:v>0.442</c:v>
                </c:pt>
                <c:pt idx="1">
                  <c:v>0.52636812353139995</c:v>
                </c:pt>
                <c:pt idx="2">
                  <c:v>0.55195975923539997</c:v>
                </c:pt>
                <c:pt idx="3">
                  <c:v>0.50935751944774998</c:v>
                </c:pt>
                <c:pt idx="4">
                  <c:v>0.48066058897980002</c:v>
                </c:pt>
                <c:pt idx="5">
                  <c:v>0.57890187430399997</c:v>
                </c:pt>
                <c:pt idx="6">
                  <c:v>0.49738458108900002</c:v>
                </c:pt>
              </c:numCache>
            </c:numRef>
          </c:val>
        </c:ser>
        <c:ser>
          <c:idx val="1"/>
          <c:order val="1"/>
          <c:tx>
            <c:strRef>
              <c:f>All!$C$12</c:f>
              <c:strCache>
                <c:ptCount val="1"/>
                <c:pt idx="0">
                  <c:v>Post-Election</c:v>
                </c:pt>
              </c:strCache>
            </c:strRef>
          </c:tx>
          <c:spPr>
            <a:solidFill>
              <a:srgbClr val="4472C4">
                <a:lumMod val="50000"/>
              </a:srgbClr>
            </a:solidFill>
          </c:spPr>
          <c:invertIfNegative val="0"/>
          <c:dLbls>
            <c:numFmt formatCode="0%" sourceLinked="0"/>
            <c:spPr>
              <a:noFill/>
              <a:ln>
                <a:noFill/>
              </a:ln>
              <a:effectLst/>
            </c:spPr>
            <c:txPr>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All!$A$13:$A$19</c:f>
              <c:strCache>
                <c:ptCount val="7"/>
                <c:pt idx="0">
                  <c:v>All</c:v>
                </c:pt>
                <c:pt idx="1">
                  <c:v>Union</c:v>
                </c:pt>
                <c:pt idx="2">
                  <c:v>Active &amp; Retiree</c:v>
                </c:pt>
                <c:pt idx="3">
                  <c:v>Household</c:v>
                </c:pt>
                <c:pt idx="4">
                  <c:v>Building Trades</c:v>
                </c:pt>
                <c:pt idx="5">
                  <c:v>Public</c:v>
                </c:pt>
                <c:pt idx="6">
                  <c:v>Other Private</c:v>
                </c:pt>
              </c:strCache>
            </c:strRef>
          </c:cat>
          <c:val>
            <c:numRef>
              <c:f>All!$C$13:$C$19</c:f>
              <c:numCache>
                <c:formatCode>General</c:formatCode>
                <c:ptCount val="7"/>
                <c:pt idx="0">
                  <c:v>0.46060000000000001</c:v>
                </c:pt>
                <c:pt idx="1">
                  <c:v>0.60191245999999998</c:v>
                </c:pt>
                <c:pt idx="2">
                  <c:v>0.61477176</c:v>
                </c:pt>
                <c:pt idx="3">
                  <c:v>0.5882617</c:v>
                </c:pt>
                <c:pt idx="4">
                  <c:v>0.56493643999999998</c:v>
                </c:pt>
                <c:pt idx="5">
                  <c:v>0.62670493999999999</c:v>
                </c:pt>
                <c:pt idx="6">
                  <c:v>0.60268849999999996</c:v>
                </c:pt>
              </c:numCache>
            </c:numRef>
          </c:val>
        </c:ser>
        <c:dLbls>
          <c:showLegendKey val="0"/>
          <c:showVal val="0"/>
          <c:showCatName val="0"/>
          <c:showSerName val="0"/>
          <c:showPercent val="0"/>
          <c:showBubbleSize val="0"/>
        </c:dLbls>
        <c:gapWidth val="150"/>
        <c:axId val="165396864"/>
        <c:axId val="165398400"/>
      </c:barChart>
      <c:catAx>
        <c:axId val="165396864"/>
        <c:scaling>
          <c:orientation val="minMax"/>
        </c:scaling>
        <c:delete val="0"/>
        <c:axPos val="b"/>
        <c:numFmt formatCode="General" sourceLinked="1"/>
        <c:majorTickMark val="out"/>
        <c:minorTickMark val="none"/>
        <c:tickLblPos val="nextTo"/>
        <c:txPr>
          <a:bodyPr/>
          <a:lstStyle/>
          <a:p>
            <a:pPr>
              <a:defRPr sz="1600"/>
            </a:pPr>
            <a:endParaRPr lang="en-US"/>
          </a:p>
        </c:txPr>
        <c:crossAx val="165398400"/>
        <c:crosses val="autoZero"/>
        <c:auto val="1"/>
        <c:lblAlgn val="ctr"/>
        <c:lblOffset val="100"/>
        <c:noMultiLvlLbl val="0"/>
      </c:catAx>
      <c:valAx>
        <c:axId val="165398400"/>
        <c:scaling>
          <c:orientation val="minMax"/>
          <c:max val="0.9"/>
          <c:min val="0"/>
        </c:scaling>
        <c:delete val="0"/>
        <c:axPos val="l"/>
        <c:title>
          <c:tx>
            <c:rich>
              <a:bodyPr/>
              <a:lstStyle/>
              <a:p>
                <a:pPr>
                  <a:defRPr/>
                </a:pPr>
                <a:r>
                  <a:rPr lang="en-US" sz="1800" b="1" i="0" baseline="0" dirty="0" smtClean="0">
                    <a:effectLst/>
                  </a:rPr>
                  <a:t>Democratic Vote Share</a:t>
                </a:r>
                <a:endParaRPr lang="en-US" dirty="0">
                  <a:effectLst/>
                </a:endParaRPr>
              </a:p>
            </c:rich>
          </c:tx>
          <c:layout/>
          <c:overlay val="0"/>
        </c:title>
        <c:numFmt formatCode="0%" sourceLinked="0"/>
        <c:majorTickMark val="out"/>
        <c:minorTickMark val="none"/>
        <c:tickLblPos val="nextTo"/>
        <c:txPr>
          <a:bodyPr/>
          <a:lstStyle/>
          <a:p>
            <a:pPr>
              <a:defRPr sz="1600"/>
            </a:pPr>
            <a:endParaRPr lang="en-US"/>
          </a:p>
        </c:txPr>
        <c:crossAx val="165396864"/>
        <c:crosses val="autoZero"/>
        <c:crossBetween val="between"/>
      </c:valAx>
    </c:plotArea>
    <c:legend>
      <c:legendPos val="b"/>
      <c:layout/>
      <c:overlay val="0"/>
      <c:txPr>
        <a:bodyPr/>
        <a:lstStyle/>
        <a:p>
          <a:pPr>
            <a:defRPr sz="1800">
              <a:latin typeface="Arial" panose="020B0604020202020204" pitchFamily="34" charset="0"/>
              <a:cs typeface="Arial" panose="020B0604020202020204" pitchFamily="34" charset="0"/>
            </a:defRPr>
          </a:pPr>
          <a:endParaRPr lang="en-US"/>
        </a:p>
      </c:txPr>
    </c:legend>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172547875959897E-2"/>
          <c:y val="3.0429790026246701E-2"/>
          <c:w val="0.92013609409934904"/>
          <c:h val="0.89901451771653496"/>
        </c:manualLayout>
      </c:layout>
      <c:barChart>
        <c:barDir val="col"/>
        <c:grouping val="clustered"/>
        <c:varyColors val="0"/>
        <c:ser>
          <c:idx val="0"/>
          <c:order val="0"/>
          <c:tx>
            <c:strRef>
              <c:f>Sheet1!$B$1</c:f>
              <c:strCache>
                <c:ptCount val="1"/>
                <c:pt idx="0">
                  <c:v>Series 1</c:v>
                </c:pt>
              </c:strCache>
            </c:strRef>
          </c:tx>
          <c:spPr>
            <a:solidFill>
              <a:srgbClr val="203864"/>
            </a:solidFill>
            <a:ln>
              <a:noFill/>
            </a:ln>
            <a:effectLst/>
          </c:spPr>
          <c:invertIfNegative val="0"/>
          <c:dPt>
            <c:idx val="1"/>
            <c:invertIfNegative val="0"/>
            <c:bubble3D val="0"/>
            <c:spPr>
              <a:solidFill>
                <a:srgbClr val="C00000"/>
              </a:solidFill>
              <a:ln>
                <a:noFill/>
              </a:ln>
              <a:effectLst/>
            </c:spPr>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Benefits</c:v>
                </c:pt>
                <c:pt idx="1">
                  <c:v>Hurts</c:v>
                </c:pt>
              </c:strCache>
            </c:strRef>
          </c:cat>
          <c:val>
            <c:numRef>
              <c:f>Sheet1!$B$2:$B$3</c:f>
              <c:numCache>
                <c:formatCode>0%</c:formatCode>
                <c:ptCount val="2"/>
                <c:pt idx="0">
                  <c:v>0.73</c:v>
                </c:pt>
                <c:pt idx="1">
                  <c:v>0.2</c:v>
                </c:pt>
              </c:numCache>
            </c:numRef>
          </c:val>
        </c:ser>
        <c:dLbls>
          <c:showLegendKey val="0"/>
          <c:showVal val="0"/>
          <c:showCatName val="0"/>
          <c:showSerName val="0"/>
          <c:showPercent val="0"/>
          <c:showBubbleSize val="0"/>
        </c:dLbls>
        <c:gapWidth val="219"/>
        <c:overlap val="-27"/>
        <c:axId val="106710144"/>
        <c:axId val="106711680"/>
      </c:barChart>
      <c:catAx>
        <c:axId val="106710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6711680"/>
        <c:crosses val="autoZero"/>
        <c:auto val="1"/>
        <c:lblAlgn val="ctr"/>
        <c:lblOffset val="100"/>
        <c:noMultiLvlLbl val="0"/>
      </c:catAx>
      <c:valAx>
        <c:axId val="10671168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67101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spPr>
            <a:solidFill>
              <a:srgbClr val="203864"/>
            </a:solidFill>
          </c:spPr>
          <c:invertIfNegative val="0"/>
          <c:dPt>
            <c:idx val="1"/>
            <c:invertIfNegative val="0"/>
            <c:bubble3D val="0"/>
            <c:spPr>
              <a:solidFill>
                <a:srgbClr val="C00000"/>
              </a:solidFill>
            </c:spPr>
          </c:dPt>
          <c:dLbls>
            <c:numFmt formatCode="0%" sourceLinked="0"/>
            <c:spPr>
              <a:noFill/>
              <a:ln>
                <a:noFill/>
              </a:ln>
              <a:effectLst/>
            </c:spPr>
            <c:txPr>
              <a:bodyPr/>
              <a:lstStyle/>
              <a:p>
                <a:pPr>
                  <a:defRPr sz="18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Sheet2!$A$13:$A$14</c:f>
              <c:strCache>
                <c:ptCount val="2"/>
                <c:pt idx="0">
                  <c:v>Total Favor</c:v>
                </c:pt>
                <c:pt idx="1">
                  <c:v>Total Oppose</c:v>
                </c:pt>
              </c:strCache>
            </c:strRef>
          </c:cat>
          <c:val>
            <c:numRef>
              <c:f>Sheet2!$B$13:$B$14</c:f>
              <c:numCache>
                <c:formatCode>General</c:formatCode>
                <c:ptCount val="2"/>
                <c:pt idx="0">
                  <c:v>0.62</c:v>
                </c:pt>
                <c:pt idx="1">
                  <c:v>0.34</c:v>
                </c:pt>
              </c:numCache>
            </c:numRef>
          </c:val>
        </c:ser>
        <c:dLbls>
          <c:showLegendKey val="0"/>
          <c:showVal val="0"/>
          <c:showCatName val="0"/>
          <c:showSerName val="0"/>
          <c:showPercent val="0"/>
          <c:showBubbleSize val="0"/>
        </c:dLbls>
        <c:gapWidth val="150"/>
        <c:axId val="165485952"/>
        <c:axId val="165491840"/>
      </c:barChart>
      <c:catAx>
        <c:axId val="165485952"/>
        <c:scaling>
          <c:orientation val="minMax"/>
        </c:scaling>
        <c:delete val="0"/>
        <c:axPos val="b"/>
        <c:numFmt formatCode="General" sourceLinked="1"/>
        <c:majorTickMark val="out"/>
        <c:minorTickMark val="none"/>
        <c:tickLblPos val="nextTo"/>
        <c:txPr>
          <a:bodyPr/>
          <a:lstStyle/>
          <a:p>
            <a:pPr>
              <a:defRPr sz="1800"/>
            </a:pPr>
            <a:endParaRPr lang="en-US"/>
          </a:p>
        </c:txPr>
        <c:crossAx val="165491840"/>
        <c:crosses val="autoZero"/>
        <c:auto val="1"/>
        <c:lblAlgn val="ctr"/>
        <c:lblOffset val="100"/>
        <c:noMultiLvlLbl val="0"/>
      </c:catAx>
      <c:valAx>
        <c:axId val="165491840"/>
        <c:scaling>
          <c:orientation val="minMax"/>
          <c:max val="0.75"/>
          <c:min val="0"/>
        </c:scaling>
        <c:delete val="0"/>
        <c:axPos val="l"/>
        <c:numFmt formatCode="0%" sourceLinked="0"/>
        <c:majorTickMark val="out"/>
        <c:minorTickMark val="none"/>
        <c:tickLblPos val="nextTo"/>
        <c:txPr>
          <a:bodyPr/>
          <a:lstStyle/>
          <a:p>
            <a:pPr>
              <a:defRPr sz="1600"/>
            </a:pPr>
            <a:endParaRPr lang="en-US"/>
          </a:p>
        </c:txPr>
        <c:crossAx val="165485952"/>
        <c:crosses val="autoZero"/>
        <c:crossBetween val="between"/>
      </c:valAx>
    </c:plotArea>
    <c:plotVisOnly val="1"/>
    <c:dispBlanksAs val="gap"/>
    <c:showDLblsOverMax val="0"/>
  </c:chart>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manualLayout>
          <c:xMode val="edge"/>
          <c:yMode val="edge"/>
          <c:x val="0.43253766310237501"/>
          <c:y val="5.0244906099740902E-2"/>
        </c:manualLayout>
      </c:layout>
      <c:overlay val="0"/>
    </c:title>
    <c:autoTitleDeleted val="0"/>
    <c:plotArea>
      <c:layout/>
      <c:barChart>
        <c:barDir val="col"/>
        <c:grouping val="clustered"/>
        <c:varyColors val="0"/>
        <c:ser>
          <c:idx val="0"/>
          <c:order val="0"/>
          <c:tx>
            <c:strRef>
              <c:f>Sheet7!$B$1</c:f>
              <c:strCache>
                <c:ptCount val="1"/>
                <c:pt idx="0">
                  <c:v>Total</c:v>
                </c:pt>
              </c:strCache>
            </c:strRef>
          </c:tx>
          <c:spPr>
            <a:solidFill>
              <a:srgbClr val="203864"/>
            </a:solidFill>
          </c:spPr>
          <c:invertIfNegative val="0"/>
          <c:dPt>
            <c:idx val="1"/>
            <c:invertIfNegative val="0"/>
            <c:bubble3D val="0"/>
            <c:spPr>
              <a:solidFill>
                <a:srgbClr val="1F497D">
                  <a:lumMod val="40000"/>
                  <a:lumOff val="60000"/>
                </a:srgbClr>
              </a:solidFill>
            </c:spPr>
          </c:dPt>
          <c:dPt>
            <c:idx val="2"/>
            <c:invertIfNegative val="0"/>
            <c:bubble3D val="0"/>
            <c:spPr>
              <a:solidFill>
                <a:srgbClr val="C0504D">
                  <a:lumMod val="40000"/>
                  <a:lumOff val="60000"/>
                </a:srgbClr>
              </a:solidFill>
            </c:spPr>
          </c:dPt>
          <c:dPt>
            <c:idx val="3"/>
            <c:invertIfNegative val="0"/>
            <c:bubble3D val="0"/>
            <c:spPr>
              <a:solidFill>
                <a:srgbClr val="C00000"/>
              </a:solidFill>
            </c:spPr>
          </c:dPt>
          <c:dLbls>
            <c:numFmt formatCode="0%" sourceLinked="0"/>
            <c:spPr>
              <a:noFill/>
              <a:ln>
                <a:noFill/>
              </a:ln>
              <a:effectLst/>
            </c:spPr>
            <c:txPr>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Sheet7!$A$2:$A$5</c:f>
              <c:strCache>
                <c:ptCount val="4"/>
                <c:pt idx="0">
                  <c:v>Increase a great deal</c:v>
                </c:pt>
                <c:pt idx="1">
                  <c:v>Increase interest a fair amount</c:v>
                </c:pt>
                <c:pt idx="2">
                  <c:v>Increase interest just a little</c:v>
                </c:pt>
                <c:pt idx="3">
                  <c:v>Woud not increase interest at all</c:v>
                </c:pt>
              </c:strCache>
            </c:strRef>
          </c:cat>
          <c:val>
            <c:numRef>
              <c:f>Sheet7!$B$2:$B$5</c:f>
              <c:numCache>
                <c:formatCode>General</c:formatCode>
                <c:ptCount val="4"/>
                <c:pt idx="0">
                  <c:v>0.27</c:v>
                </c:pt>
                <c:pt idx="1">
                  <c:v>0.16</c:v>
                </c:pt>
                <c:pt idx="2">
                  <c:v>0.14000000000000001</c:v>
                </c:pt>
                <c:pt idx="3">
                  <c:v>0.37</c:v>
                </c:pt>
              </c:numCache>
            </c:numRef>
          </c:val>
        </c:ser>
        <c:dLbls>
          <c:showLegendKey val="0"/>
          <c:showVal val="0"/>
          <c:showCatName val="0"/>
          <c:showSerName val="0"/>
          <c:showPercent val="0"/>
          <c:showBubbleSize val="0"/>
        </c:dLbls>
        <c:gapWidth val="150"/>
        <c:axId val="165539840"/>
        <c:axId val="165541376"/>
      </c:barChart>
      <c:catAx>
        <c:axId val="165539840"/>
        <c:scaling>
          <c:orientation val="minMax"/>
        </c:scaling>
        <c:delete val="0"/>
        <c:axPos val="b"/>
        <c:numFmt formatCode="General" sourceLinked="1"/>
        <c:majorTickMark val="out"/>
        <c:minorTickMark val="none"/>
        <c:tickLblPos val="nextTo"/>
        <c:txPr>
          <a:bodyPr/>
          <a:lstStyle/>
          <a:p>
            <a:pPr>
              <a:defRPr sz="1300"/>
            </a:pPr>
            <a:endParaRPr lang="en-US"/>
          </a:p>
        </c:txPr>
        <c:crossAx val="165541376"/>
        <c:crosses val="autoZero"/>
        <c:auto val="1"/>
        <c:lblAlgn val="ctr"/>
        <c:lblOffset val="100"/>
        <c:noMultiLvlLbl val="0"/>
      </c:catAx>
      <c:valAx>
        <c:axId val="165541376"/>
        <c:scaling>
          <c:orientation val="minMax"/>
          <c:max val="0.5"/>
          <c:min val="0"/>
        </c:scaling>
        <c:delete val="0"/>
        <c:axPos val="l"/>
        <c:numFmt formatCode="0%" sourceLinked="0"/>
        <c:majorTickMark val="out"/>
        <c:minorTickMark val="none"/>
        <c:tickLblPos val="nextTo"/>
        <c:txPr>
          <a:bodyPr/>
          <a:lstStyle/>
          <a:p>
            <a:pPr>
              <a:defRPr sz="1600"/>
            </a:pPr>
            <a:endParaRPr lang="en-US"/>
          </a:p>
        </c:txPr>
        <c:crossAx val="165539840"/>
        <c:crosses val="autoZero"/>
        <c:crossBetween val="between"/>
        <c:majorUnit val="0.1"/>
      </c:valAx>
    </c:plotArea>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65710A-0BCB-EE45-8E3E-3BB562799C61}" type="datetimeFigureOut">
              <a:rPr lang="en-US" smtClean="0"/>
              <a:t>7/22/2015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A5B50F-9C14-754C-BB47-882152AD73F3}" type="slidenum">
              <a:rPr lang="en-US" smtClean="0"/>
              <a:t>‹#›</a:t>
            </a:fld>
            <a:endParaRPr lang="en-US"/>
          </a:p>
        </p:txBody>
      </p:sp>
    </p:spTree>
    <p:extLst>
      <p:ext uri="{BB962C8B-B14F-4D97-AF65-F5344CB8AC3E}">
        <p14:creationId xmlns:p14="http://schemas.microsoft.com/office/powerpoint/2010/main" val="408857820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B54EA5-19C7-4E9C-9925-915EC18A944E}"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175920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673625-EC26-4D42-84C9-B9DEAA66CA24}" type="slidenum">
              <a:rPr lang="en-US" smtClean="0"/>
              <a:t>27</a:t>
            </a:fld>
            <a:endParaRPr lang="en-US"/>
          </a:p>
        </p:txBody>
      </p:sp>
    </p:spTree>
    <p:extLst>
      <p:ext uri="{BB962C8B-B14F-4D97-AF65-F5344CB8AC3E}">
        <p14:creationId xmlns:p14="http://schemas.microsoft.com/office/powerpoint/2010/main" val="3375580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7/22/2015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016A25-9837-2B4A-91B0-00FF06A751C0}" type="datetimeFigureOut">
              <a:rPr lang="en-US" smtClean="0"/>
              <a:t>7/22/2015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18E4A3-EE07-EF41-97D0-15B06A23063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016A25-9837-2B4A-91B0-00FF06A751C0}" type="datetimeFigureOut">
              <a:rPr lang="en-US" smtClean="0"/>
              <a:t>7/22/2015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18E4A3-EE07-EF41-97D0-15B06A23063C}"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2590800" cy="49179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FB11E9E-C282-4AA7-B26F-F4AA19E7AD8C}" type="slidenum">
              <a:rPr lang="en-US" smtClean="0"/>
              <a:pPr/>
              <a:t>‹#›</a:t>
            </a:fld>
            <a:endParaRPr lang="en-US" dirty="0"/>
          </a:p>
        </p:txBody>
      </p:sp>
      <p:sp>
        <p:nvSpPr>
          <p:cNvPr id="14" name="Content Placeholder 2"/>
          <p:cNvSpPr>
            <a:spLocks noGrp="1"/>
          </p:cNvSpPr>
          <p:nvPr>
            <p:ph sz="half" idx="13"/>
          </p:nvPr>
        </p:nvSpPr>
        <p:spPr>
          <a:xfrm>
            <a:off x="3276600" y="1673352"/>
            <a:ext cx="2590800" cy="49179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sz="half" idx="14"/>
          </p:nvPr>
        </p:nvSpPr>
        <p:spPr>
          <a:xfrm>
            <a:off x="6096000" y="1673352"/>
            <a:ext cx="2590800" cy="49179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51262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5420FD9-6AA3-4820-A77D-B1146C0CCDDF}" type="datetime1">
              <a:rPr lang="en-US" smtClean="0">
                <a:cs typeface="Arial" charset="0"/>
              </a:rPr>
              <a:pPr/>
              <a:t>7/22/2015</a:t>
            </a:fld>
            <a:endParaRPr lang="en-US" dirty="0">
              <a:cs typeface="Arial" charset="0"/>
            </a:endParaRPr>
          </a:p>
        </p:txBody>
      </p:sp>
      <p:sp>
        <p:nvSpPr>
          <p:cNvPr id="4" name="Footer Placeholder 3"/>
          <p:cNvSpPr>
            <a:spLocks noGrp="1"/>
          </p:cNvSpPr>
          <p:nvPr>
            <p:ph type="ftr" sz="quarter" idx="11"/>
          </p:nvPr>
        </p:nvSpPr>
        <p:spPr/>
        <p:txBody>
          <a:bodyPr/>
          <a:lstStyle/>
          <a:p>
            <a:endParaRPr lang="en-US" dirty="0">
              <a:cs typeface="Arial" charset="0"/>
            </a:endParaRPr>
          </a:p>
        </p:txBody>
      </p:sp>
      <p:sp>
        <p:nvSpPr>
          <p:cNvPr id="5" name="Slide Number Placeholder 4"/>
          <p:cNvSpPr>
            <a:spLocks noGrp="1"/>
          </p:cNvSpPr>
          <p:nvPr>
            <p:ph type="sldNum" sz="quarter" idx="12"/>
          </p:nvPr>
        </p:nvSpPr>
        <p:spPr/>
        <p:txBody>
          <a:bodyPr/>
          <a:lstStyle/>
          <a:p>
            <a:fld id="{5FB11E9E-C282-4AA7-B26F-F4AA19E7AD8C}" type="slidenum">
              <a:rPr lang="en-US" smtClean="0">
                <a:cs typeface="Arial" charset="0"/>
              </a:rPr>
              <a:pPr/>
              <a:t>‹#›</a:t>
            </a:fld>
            <a:endParaRPr lang="en-US" dirty="0">
              <a:cs typeface="Arial" charset="0"/>
            </a:endParaRPr>
          </a:p>
        </p:txBody>
      </p:sp>
      <p:sp>
        <p:nvSpPr>
          <p:cNvPr id="6" name="Content Placeholder 2"/>
          <p:cNvSpPr>
            <a:spLocks noGrp="1"/>
          </p:cNvSpPr>
          <p:nvPr>
            <p:ph sz="half" idx="1"/>
          </p:nvPr>
        </p:nvSpPr>
        <p:spPr>
          <a:xfrm>
            <a:off x="457200" y="1673351"/>
            <a:ext cx="4038600" cy="454647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2"/>
          <p:cNvSpPr>
            <a:spLocks noGrp="1"/>
          </p:cNvSpPr>
          <p:nvPr>
            <p:ph sz="half" idx="13"/>
          </p:nvPr>
        </p:nvSpPr>
        <p:spPr>
          <a:xfrm>
            <a:off x="4648200" y="1673351"/>
            <a:ext cx="4038600" cy="454647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805225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FB11E9E-C282-4AA7-B26F-F4AA19E7AD8C}" type="slidenum">
              <a:rPr lang="en-US" smtClean="0"/>
              <a:pPr/>
              <a:t>‹#›</a:t>
            </a:fld>
            <a:endParaRPr lang="en-US" dirty="0"/>
          </a:p>
        </p:txBody>
      </p:sp>
      <p:sp>
        <p:nvSpPr>
          <p:cNvPr id="6" name="Content Placeholder 2"/>
          <p:cNvSpPr>
            <a:spLocks noGrp="1"/>
          </p:cNvSpPr>
          <p:nvPr>
            <p:ph sz="half" idx="1"/>
          </p:nvPr>
        </p:nvSpPr>
        <p:spPr>
          <a:xfrm>
            <a:off x="457199" y="1673354"/>
            <a:ext cx="3990975" cy="456552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sz="half" idx="13"/>
          </p:nvPr>
        </p:nvSpPr>
        <p:spPr>
          <a:xfrm>
            <a:off x="4695826" y="1673354"/>
            <a:ext cx="3990975" cy="456552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44054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F016A25-9837-2B4A-91B0-00FF06A751C0}" type="datetimeFigureOut">
              <a:rPr lang="en-US" smtClean="0"/>
              <a:t>7/22/2015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18E4A3-EE07-EF41-97D0-15B06A23063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28E80666-FB37-4B36-9149-507F3B0178E3}" type="datetimeFigureOut">
              <a:rPr lang="en-US" smtClean="0"/>
              <a:pPr/>
              <a:t>7/22/2015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F016A25-9837-2B4A-91B0-00FF06A751C0}" type="datetimeFigureOut">
              <a:rPr lang="en-US" smtClean="0"/>
              <a:t>7/22/2015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18E4A3-EE07-EF41-97D0-15B06A23063C}"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F016A25-9837-2B4A-91B0-00FF06A751C0}" type="datetimeFigureOut">
              <a:rPr lang="en-US" smtClean="0"/>
              <a:t>7/22/2015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18E4A3-EE07-EF41-97D0-15B06A23063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016A25-9837-2B4A-91B0-00FF06A751C0}" type="datetimeFigureOut">
              <a:rPr lang="en-US" smtClean="0"/>
              <a:t>7/22/2015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18E4A3-EE07-EF41-97D0-15B06A23063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016A25-9837-2B4A-91B0-00FF06A751C0}" type="datetimeFigureOut">
              <a:rPr lang="en-US" smtClean="0"/>
              <a:t>7/22/2015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18E4A3-EE07-EF41-97D0-15B06A23063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DF016A25-9837-2B4A-91B0-00FF06A751C0}" type="datetimeFigureOut">
              <a:rPr lang="en-US" smtClean="0"/>
              <a:t>7/22/2015</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6E2D2B3B-882E-40F3-A32F-6DD51691504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Drag picture to placeholder or click icon to add</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016A25-9837-2B4A-91B0-00FF06A751C0}" type="datetimeFigureOut">
              <a:rPr lang="en-US" smtClean="0"/>
              <a:t>7/22/2015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18E4A3-EE07-EF41-97D0-15B06A23063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DF016A25-9837-2B4A-91B0-00FF06A751C0}" type="datetimeFigureOut">
              <a:rPr lang="en-US" smtClean="0"/>
              <a:t>7/22/2015</a:t>
            </a:fld>
            <a:endParaRPr lang="en-US"/>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FF18E4A3-EE07-EF41-97D0-15B06A23063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4131" r:id="rId1"/>
    <p:sldLayoutId id="2147484132" r:id="rId2"/>
    <p:sldLayoutId id="2147484133" r:id="rId3"/>
    <p:sldLayoutId id="2147484134" r:id="rId4"/>
    <p:sldLayoutId id="2147484135" r:id="rId5"/>
    <p:sldLayoutId id="2147484136" r:id="rId6"/>
    <p:sldLayoutId id="2147484137" r:id="rId7"/>
    <p:sldLayoutId id="2147484138" r:id="rId8"/>
    <p:sldLayoutId id="2147484139" r:id="rId9"/>
    <p:sldLayoutId id="2147484140" r:id="rId10"/>
    <p:sldLayoutId id="2147484141" r:id="rId11"/>
    <p:sldLayoutId id="2147484142" r:id="rId12"/>
    <p:sldLayoutId id="2147484143" r:id="rId13"/>
    <p:sldLayoutId id="2147484144" r:id="rId14"/>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9.png"/><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31.png"/><Relationship Id="rId5" Type="http://schemas.openxmlformats.org/officeDocument/2006/relationships/image" Target="../media/image4.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png"/><Relationship Id="rId7" Type="http://schemas.openxmlformats.org/officeDocument/2006/relationships/image" Target="../media/image38.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3.JP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slideLayout" Target="../slideLayouts/slideLayout2.xml"/><Relationship Id="rId7" Type="http://schemas.openxmlformats.org/officeDocument/2006/relationships/image" Target="../media/image45.JPG"/><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44.JP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3" Type="http://schemas.openxmlformats.org/officeDocument/2006/relationships/hyperlink" Target="https://docs.google.com/spreadsheets/d/1or-N33CpOZYQ1UfZo0h8yGPSyz0Db-xjmZOXg3VJi-Q/edit#gid=1670431880" TargetMode="External"/><Relationship Id="rId7" Type="http://schemas.openxmlformats.org/officeDocument/2006/relationships/image" Target="../media/image4.png"/><Relationship Id="rId2" Type="http://schemas.openxmlformats.org/officeDocument/2006/relationships/chart" Target="../charts/chart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blankhttp://hosted.ap.org/interactives/2014/general-election-results/" TargetMode="External"/><Relationship Id="rId4" Type="http://schemas.openxmlformats.org/officeDocument/2006/relationships/hyperlink" Target="blankhttp://www.electproject.or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5.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19107012">
            <a:off x="743252" y="1534955"/>
            <a:ext cx="6239696" cy="1204306"/>
          </a:xfrm>
        </p:spPr>
        <p:txBody>
          <a:bodyPr/>
          <a:lstStyle/>
          <a:p>
            <a:r>
              <a:rPr lang="en-US" sz="2400" b="1" dirty="0" smtClean="0">
                <a:latin typeface="Arial"/>
                <a:cs typeface="Arial"/>
              </a:rPr>
              <a:t>Utility workers union of America</a:t>
            </a:r>
            <a:br>
              <a:rPr lang="en-US" sz="2400" b="1" dirty="0" smtClean="0">
                <a:latin typeface="Arial"/>
                <a:cs typeface="Arial"/>
              </a:rPr>
            </a:br>
            <a:r>
              <a:rPr lang="en-US" sz="2550" b="1" dirty="0" smtClean="0">
                <a:latin typeface="Arial"/>
                <a:cs typeface="Arial"/>
              </a:rPr>
              <a:t>30</a:t>
            </a:r>
            <a:r>
              <a:rPr lang="en-US" sz="2550" b="1" baseline="30000" dirty="0" smtClean="0">
                <a:latin typeface="Arial"/>
                <a:cs typeface="Arial"/>
              </a:rPr>
              <a:t>th</a:t>
            </a:r>
            <a:r>
              <a:rPr lang="en-US" sz="2550" b="1" dirty="0" smtClean="0">
                <a:latin typeface="Arial"/>
                <a:cs typeface="Arial"/>
              </a:rPr>
              <a:t> constitutional convention</a:t>
            </a:r>
            <a:endParaRPr lang="en-US" sz="2550" b="1" dirty="0">
              <a:latin typeface="Arial"/>
              <a:cs typeface="Arial"/>
            </a:endParaRPr>
          </a:p>
        </p:txBody>
      </p:sp>
      <p:sp>
        <p:nvSpPr>
          <p:cNvPr id="3" name="Subtitle 2"/>
          <p:cNvSpPr>
            <a:spLocks noGrp="1"/>
          </p:cNvSpPr>
          <p:nvPr>
            <p:ph type="subTitle" idx="1"/>
          </p:nvPr>
        </p:nvSpPr>
        <p:spPr/>
        <p:txBody>
          <a:bodyPr/>
          <a:lstStyle/>
          <a:p>
            <a:r>
              <a:rPr lang="en-US" spc="0" dirty="0" smtClean="0">
                <a:latin typeface="Arial"/>
                <a:cs typeface="Arial"/>
              </a:rPr>
              <a:t>Hollywood, Florida</a:t>
            </a:r>
            <a:endParaRPr lang="en-US" spc="0" dirty="0">
              <a:latin typeface="Arial"/>
              <a:cs typeface="Arial"/>
            </a:endParaRPr>
          </a:p>
        </p:txBody>
      </p:sp>
      <p:pic>
        <p:nvPicPr>
          <p:cNvPr id="4" name="Picture 3"/>
          <p:cNvPicPr>
            <a:picLocks noChangeAspect="1"/>
          </p:cNvPicPr>
          <p:nvPr/>
        </p:nvPicPr>
        <p:blipFill rotWithShape="1">
          <a:blip r:embed="rId2"/>
          <a:srcRect r="76600"/>
          <a:stretch/>
        </p:blipFill>
        <p:spPr>
          <a:xfrm>
            <a:off x="148883" y="4312801"/>
            <a:ext cx="1382653" cy="1381592"/>
          </a:xfrm>
          <a:prstGeom prst="rect">
            <a:avLst/>
          </a:prstGeom>
        </p:spPr>
      </p:pic>
      <p:sp>
        <p:nvSpPr>
          <p:cNvPr id="5" name="TextBox 4"/>
          <p:cNvSpPr txBox="1"/>
          <p:nvPr/>
        </p:nvSpPr>
        <p:spPr>
          <a:xfrm>
            <a:off x="916410" y="4870727"/>
            <a:ext cx="184666" cy="369332"/>
          </a:xfrm>
          <a:prstGeom prst="rect">
            <a:avLst/>
          </a:prstGeom>
          <a:noFill/>
        </p:spPr>
        <p:txBody>
          <a:bodyPr wrap="none" rtlCol="0">
            <a:spAutoFit/>
          </a:bodyPr>
          <a:lstStyle/>
          <a:p>
            <a:endParaRPr lang="en-US" dirty="0"/>
          </a:p>
        </p:txBody>
      </p:sp>
      <p:pic>
        <p:nvPicPr>
          <p:cNvPr id="6" name="Picture 5"/>
          <p:cNvPicPr>
            <a:picLocks noChangeAspect="1" noChangeArrowheads="1"/>
          </p:cNvPicPr>
          <p:nvPr/>
        </p:nvPicPr>
        <p:blipFill>
          <a:blip r:embed="rId3" cstate="print"/>
          <a:srcRect/>
          <a:stretch>
            <a:fillRect/>
          </a:stretch>
        </p:blipFill>
        <p:spPr bwMode="auto">
          <a:xfrm>
            <a:off x="148883" y="153422"/>
            <a:ext cx="1260817" cy="1494128"/>
          </a:xfrm>
          <a:prstGeom prst="rect">
            <a:avLst/>
          </a:prstGeom>
          <a:noFill/>
          <a:ln w="9525">
            <a:noFill/>
            <a:miter lim="800000"/>
            <a:headEnd/>
            <a:tailEnd/>
          </a:ln>
        </p:spPr>
      </p:pic>
      <p:sp>
        <p:nvSpPr>
          <p:cNvPr id="7" name="Title 1"/>
          <p:cNvSpPr txBox="1">
            <a:spLocks/>
          </p:cNvSpPr>
          <p:nvPr/>
        </p:nvSpPr>
        <p:spPr>
          <a:xfrm>
            <a:off x="1902829" y="4811867"/>
            <a:ext cx="7054905" cy="762562"/>
          </a:xfrm>
          <a:prstGeom prst="rect">
            <a:avLst/>
          </a:prstGeom>
        </p:spPr>
        <p:txBody>
          <a:bodyPr vert="horz" lIns="91440" tIns="45720" rIns="91440" bIns="9144" rtlCol="0" anchor="b">
            <a:noAutofit/>
          </a:bodyPr>
          <a:lstStyle>
            <a:lvl1pPr algn="l" defTabSz="914400" rtl="0" eaLnBrk="1" latinLnBrk="0" hangingPunct="1">
              <a:spcBef>
                <a:spcPct val="0"/>
              </a:spcBef>
              <a:buNone/>
              <a:defRPr sz="3200" kern="1200" cap="all" baseline="0">
                <a:solidFill>
                  <a:schemeClr val="tx1"/>
                </a:solidFill>
                <a:latin typeface="+mj-lt"/>
                <a:ea typeface="+mj-ea"/>
                <a:cs typeface="+mj-cs"/>
              </a:defRPr>
            </a:lvl1pPr>
          </a:lstStyle>
          <a:p>
            <a:pPr algn="r"/>
            <a:r>
              <a:rPr lang="en-US" sz="2400" b="1" dirty="0" smtClean="0">
                <a:solidFill>
                  <a:schemeClr val="bg1"/>
                </a:solidFill>
                <a:latin typeface="Arial"/>
                <a:cs typeface="Arial"/>
              </a:rPr>
              <a:t>Young workers initiative committee</a:t>
            </a:r>
          </a:p>
          <a:p>
            <a:pPr algn="r"/>
            <a:r>
              <a:rPr lang="en-US" sz="2000" b="1" dirty="0" smtClean="0">
                <a:solidFill>
                  <a:schemeClr val="bg1"/>
                </a:solidFill>
                <a:latin typeface="Arial"/>
                <a:cs typeface="Arial"/>
              </a:rPr>
              <a:t>Young workers program presentation</a:t>
            </a:r>
            <a:endParaRPr lang="en-US" sz="2000" b="1" dirty="0">
              <a:solidFill>
                <a:schemeClr val="bg1"/>
              </a:solidFill>
              <a:latin typeface="Arial"/>
              <a:cs typeface="Arial"/>
            </a:endParaRPr>
          </a:p>
        </p:txBody>
      </p:sp>
    </p:spTree>
    <p:extLst>
      <p:ext uri="{BB962C8B-B14F-4D97-AF65-F5344CB8AC3E}">
        <p14:creationId xmlns:p14="http://schemas.microsoft.com/office/powerpoint/2010/main" val="1831162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4588933"/>
            <a:ext cx="9143999" cy="15917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585617543"/>
              </p:ext>
            </p:extLst>
          </p:nvPr>
        </p:nvGraphicFramePr>
        <p:xfrm>
          <a:off x="457200" y="926930"/>
          <a:ext cx="8229600" cy="4876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835995" y="285157"/>
            <a:ext cx="7520940" cy="548640"/>
          </a:xfrm>
        </p:spPr>
        <p:txBody>
          <a:bodyPr/>
          <a:lstStyle/>
          <a:p>
            <a:pPr algn="ctr"/>
            <a:r>
              <a:rPr lang="en-US" b="1" dirty="0" smtClean="0"/>
              <a:t>All Senate Races</a:t>
            </a:r>
            <a:endParaRPr lang="en-US" b="1" dirty="0"/>
          </a:p>
        </p:txBody>
      </p:sp>
      <p:sp>
        <p:nvSpPr>
          <p:cNvPr id="7" name="Rectangle 6"/>
          <p:cNvSpPr/>
          <p:nvPr/>
        </p:nvSpPr>
        <p:spPr>
          <a:xfrm>
            <a:off x="3076833" y="5408314"/>
            <a:ext cx="1297459" cy="395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1642533" y="1036658"/>
            <a:ext cx="594360" cy="329184"/>
          </a:xfrm>
          <a:prstGeom prst="roundRect">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+2</a:t>
            </a:r>
            <a:endParaRPr lang="en-US" sz="1600" b="1" dirty="0"/>
          </a:p>
        </p:txBody>
      </p:sp>
      <p:sp>
        <p:nvSpPr>
          <p:cNvPr id="11" name="Rounded Rectangle 10"/>
          <p:cNvSpPr/>
          <p:nvPr/>
        </p:nvSpPr>
        <p:spPr>
          <a:xfrm>
            <a:off x="2684403" y="1036658"/>
            <a:ext cx="594360" cy="329184"/>
          </a:xfrm>
          <a:prstGeom prst="roundRect">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+7</a:t>
            </a:r>
            <a:endParaRPr lang="en-US" sz="1600" b="1" dirty="0"/>
          </a:p>
        </p:txBody>
      </p:sp>
      <p:sp>
        <p:nvSpPr>
          <p:cNvPr id="12" name="Rounded Rectangle 11"/>
          <p:cNvSpPr/>
          <p:nvPr/>
        </p:nvSpPr>
        <p:spPr>
          <a:xfrm>
            <a:off x="3713370" y="1036658"/>
            <a:ext cx="594360" cy="329184"/>
          </a:xfrm>
          <a:prstGeom prst="roundRect">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+6</a:t>
            </a:r>
            <a:endParaRPr lang="en-US" sz="1600" b="1" dirty="0"/>
          </a:p>
        </p:txBody>
      </p:sp>
      <p:sp>
        <p:nvSpPr>
          <p:cNvPr id="13" name="Rounded Rectangle 12"/>
          <p:cNvSpPr/>
          <p:nvPr/>
        </p:nvSpPr>
        <p:spPr>
          <a:xfrm>
            <a:off x="4668609" y="1036658"/>
            <a:ext cx="594360" cy="329184"/>
          </a:xfrm>
          <a:prstGeom prst="roundRect">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+8</a:t>
            </a:r>
            <a:endParaRPr lang="en-US" sz="1600" b="1" dirty="0"/>
          </a:p>
        </p:txBody>
      </p:sp>
      <p:sp>
        <p:nvSpPr>
          <p:cNvPr id="14" name="Rounded Rectangle 13"/>
          <p:cNvSpPr/>
          <p:nvPr/>
        </p:nvSpPr>
        <p:spPr>
          <a:xfrm>
            <a:off x="5680833" y="1033610"/>
            <a:ext cx="594360" cy="329184"/>
          </a:xfrm>
          <a:prstGeom prst="roundRect">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+8</a:t>
            </a:r>
            <a:endParaRPr lang="en-US" sz="1600" b="1" dirty="0"/>
          </a:p>
        </p:txBody>
      </p:sp>
      <p:sp>
        <p:nvSpPr>
          <p:cNvPr id="15" name="Rounded Rectangle 14"/>
          <p:cNvSpPr/>
          <p:nvPr/>
        </p:nvSpPr>
        <p:spPr>
          <a:xfrm>
            <a:off x="6733608" y="1033610"/>
            <a:ext cx="594360" cy="329184"/>
          </a:xfrm>
          <a:prstGeom prst="roundRect">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+5</a:t>
            </a:r>
            <a:endParaRPr lang="en-US" sz="1600" b="1" dirty="0"/>
          </a:p>
        </p:txBody>
      </p:sp>
      <p:sp>
        <p:nvSpPr>
          <p:cNvPr id="16" name="Rounded Rectangle 15"/>
          <p:cNvSpPr/>
          <p:nvPr/>
        </p:nvSpPr>
        <p:spPr>
          <a:xfrm>
            <a:off x="7762575" y="1027514"/>
            <a:ext cx="594360" cy="329184"/>
          </a:xfrm>
          <a:prstGeom prst="roundRect">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+10</a:t>
            </a:r>
            <a:endParaRPr lang="en-US" sz="1600" b="1" dirty="0"/>
          </a:p>
        </p:txBody>
      </p:sp>
      <p:pic>
        <p:nvPicPr>
          <p:cNvPr id="18" name="Picture 17"/>
          <p:cNvPicPr>
            <a:picLocks noChangeAspect="1"/>
          </p:cNvPicPr>
          <p:nvPr/>
        </p:nvPicPr>
        <p:blipFill rotWithShape="1">
          <a:blip r:embed="rId3"/>
          <a:srcRect r="76600"/>
          <a:stretch/>
        </p:blipFill>
        <p:spPr>
          <a:xfrm>
            <a:off x="50801" y="6210299"/>
            <a:ext cx="665602" cy="665091"/>
          </a:xfrm>
          <a:prstGeom prst="rect">
            <a:avLst/>
          </a:prstGeom>
        </p:spPr>
      </p:pic>
      <p:pic>
        <p:nvPicPr>
          <p:cNvPr id="19" name="Picture 18"/>
          <p:cNvPicPr>
            <a:picLocks noChangeAspect="1" noChangeArrowheads="1"/>
          </p:cNvPicPr>
          <p:nvPr/>
        </p:nvPicPr>
        <p:blipFill>
          <a:blip r:embed="rId4" cstate="print"/>
          <a:srcRect/>
          <a:stretch>
            <a:fillRect/>
          </a:stretch>
        </p:blipFill>
        <p:spPr bwMode="auto">
          <a:xfrm>
            <a:off x="8585200" y="6202844"/>
            <a:ext cx="524934" cy="622072"/>
          </a:xfrm>
          <a:prstGeom prst="rect">
            <a:avLst/>
          </a:prstGeom>
          <a:noFill/>
          <a:ln w="9525">
            <a:noFill/>
            <a:miter lim="800000"/>
            <a:headEnd/>
            <a:tailEnd/>
          </a:ln>
        </p:spPr>
      </p:pic>
    </p:spTree>
    <p:extLst>
      <p:ext uri="{BB962C8B-B14F-4D97-AF65-F5344CB8AC3E}">
        <p14:creationId xmlns:p14="http://schemas.microsoft.com/office/powerpoint/2010/main" val="37637012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graphicEl>
                                              <a:chart seriesIdx="0" categoryIdx="-4" bldStep="series"/>
                                            </p:graphicEl>
                                          </p:spTgt>
                                        </p:tgtEl>
                                        <p:attrNameLst>
                                          <p:attrName>style.visibility</p:attrName>
                                        </p:attrNameLst>
                                      </p:cBhvr>
                                      <p:to>
                                        <p:strVal val="visible"/>
                                      </p:to>
                                    </p:set>
                                    <p:animEffect transition="in" filter="fade">
                                      <p:cBhvr>
                                        <p:cTn id="7" dur="500"/>
                                        <p:tgtEl>
                                          <p:spTgt spid="8">
                                            <p:graphicEl>
                                              <a:chart seriesIdx="0" categoryIdx="-4" bldStep="series"/>
                                            </p:graphicEl>
                                          </p:spTgt>
                                        </p:tgtEl>
                                      </p:cBhvr>
                                    </p:animEffect>
                                  </p:childTnLst>
                                </p:cTn>
                              </p:par>
                              <p:par>
                                <p:cTn id="8" presetID="10" presetClass="exit" presetSubtype="0" fill="hold" grpId="0"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Chart bld="series"/>
        </p:bldSub>
      </p:bldGraphic>
      <p:bldP spid="7" grpId="0" animBg="1"/>
      <p:bldP spid="10" grpId="0" animBg="1"/>
      <p:bldP spid="11" grpId="0" animBg="1"/>
      <p:bldP spid="12" grpId="0" animBg="1"/>
      <p:bldP spid="13" grpId="0" animBg="1"/>
      <p:bldP spid="14"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588933"/>
            <a:ext cx="9143999" cy="15917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266699" y="372481"/>
            <a:ext cx="8562975" cy="5534606"/>
          </a:xfrm>
          <a:prstGeom prst="rect">
            <a:avLst/>
          </a:prstGeom>
          <a:ln>
            <a:solidFill>
              <a:schemeClr val="tx1"/>
            </a:solidFill>
          </a:ln>
          <a:effectLst>
            <a:outerShdw blurRad="50800" dist="38100" dir="2700000" sx="102000" sy="102000" algn="tl" rotWithShape="0">
              <a:prstClr val="black">
                <a:alpha val="40000"/>
              </a:prstClr>
            </a:outerShdw>
          </a:effectLst>
        </p:spPr>
      </p:pic>
      <p:pic>
        <p:nvPicPr>
          <p:cNvPr id="6" name="Picture 5"/>
          <p:cNvPicPr>
            <a:picLocks noChangeAspect="1"/>
          </p:cNvPicPr>
          <p:nvPr/>
        </p:nvPicPr>
        <p:blipFill rotWithShape="1">
          <a:blip r:embed="rId3"/>
          <a:srcRect r="76600"/>
          <a:stretch/>
        </p:blipFill>
        <p:spPr>
          <a:xfrm>
            <a:off x="50801" y="6210299"/>
            <a:ext cx="665602" cy="665091"/>
          </a:xfrm>
          <a:prstGeom prst="rect">
            <a:avLst/>
          </a:prstGeom>
        </p:spPr>
      </p:pic>
      <p:pic>
        <p:nvPicPr>
          <p:cNvPr id="7" name="Picture 6"/>
          <p:cNvPicPr>
            <a:picLocks noChangeAspect="1" noChangeArrowheads="1"/>
          </p:cNvPicPr>
          <p:nvPr/>
        </p:nvPicPr>
        <p:blipFill>
          <a:blip r:embed="rId4" cstate="print"/>
          <a:srcRect/>
          <a:stretch>
            <a:fillRect/>
          </a:stretch>
        </p:blipFill>
        <p:spPr bwMode="auto">
          <a:xfrm>
            <a:off x="8585200" y="6202844"/>
            <a:ext cx="524934" cy="622072"/>
          </a:xfrm>
          <a:prstGeom prst="rect">
            <a:avLst/>
          </a:prstGeom>
          <a:noFill/>
          <a:ln w="9525">
            <a:noFill/>
            <a:miter lim="800000"/>
            <a:headEnd/>
            <a:tailEnd/>
          </a:ln>
        </p:spPr>
      </p:pic>
    </p:spTree>
    <p:extLst>
      <p:ext uri="{BB962C8B-B14F-4D97-AF65-F5344CB8AC3E}">
        <p14:creationId xmlns:p14="http://schemas.microsoft.com/office/powerpoint/2010/main" val="3086281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10" name="Rectangle 9"/>
          <p:cNvSpPr/>
          <p:nvPr/>
        </p:nvSpPr>
        <p:spPr>
          <a:xfrm>
            <a:off x="0" y="4588933"/>
            <a:ext cx="9143999" cy="15917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stretch>
            <a:fillRect/>
          </a:stretch>
        </p:blipFill>
        <p:spPr>
          <a:xfrm>
            <a:off x="218802" y="165100"/>
            <a:ext cx="8721998" cy="5863167"/>
          </a:xfrm>
          <a:prstGeom prst="rect">
            <a:avLst/>
          </a:prstGeom>
        </p:spPr>
      </p:pic>
      <p:pic>
        <p:nvPicPr>
          <p:cNvPr id="11" name="Picture 10"/>
          <p:cNvPicPr>
            <a:picLocks noChangeAspect="1"/>
          </p:cNvPicPr>
          <p:nvPr/>
        </p:nvPicPr>
        <p:blipFill rotWithShape="1">
          <a:blip r:embed="rId3"/>
          <a:srcRect r="76600"/>
          <a:stretch/>
        </p:blipFill>
        <p:spPr>
          <a:xfrm>
            <a:off x="50801" y="6210299"/>
            <a:ext cx="665602" cy="665091"/>
          </a:xfrm>
          <a:prstGeom prst="rect">
            <a:avLst/>
          </a:prstGeom>
        </p:spPr>
      </p:pic>
      <p:pic>
        <p:nvPicPr>
          <p:cNvPr id="12" name="Picture 11"/>
          <p:cNvPicPr>
            <a:picLocks noChangeAspect="1" noChangeArrowheads="1"/>
          </p:cNvPicPr>
          <p:nvPr/>
        </p:nvPicPr>
        <p:blipFill>
          <a:blip r:embed="rId4" cstate="print"/>
          <a:srcRect/>
          <a:stretch>
            <a:fillRect/>
          </a:stretch>
        </p:blipFill>
        <p:spPr bwMode="auto">
          <a:xfrm>
            <a:off x="8585200" y="6202844"/>
            <a:ext cx="524934" cy="622072"/>
          </a:xfrm>
          <a:prstGeom prst="rect">
            <a:avLst/>
          </a:prstGeom>
          <a:noFill/>
          <a:ln w="9525">
            <a:noFill/>
            <a:miter lim="800000"/>
            <a:headEnd/>
            <a:tailEnd/>
          </a:ln>
        </p:spPr>
      </p:pic>
      <p:pic>
        <p:nvPicPr>
          <p:cNvPr id="2" name="Picture 1"/>
          <p:cNvPicPr>
            <a:picLocks noChangeAspect="1"/>
          </p:cNvPicPr>
          <p:nvPr/>
        </p:nvPicPr>
        <p:blipFill>
          <a:blip r:embed="rId5"/>
          <a:stretch>
            <a:fillRect/>
          </a:stretch>
        </p:blipFill>
        <p:spPr>
          <a:xfrm>
            <a:off x="1693333" y="165100"/>
            <a:ext cx="5829299" cy="5829299"/>
          </a:xfrm>
          <a:prstGeom prst="rect">
            <a:avLst/>
          </a:prstGeom>
        </p:spPr>
      </p:pic>
    </p:spTree>
    <p:extLst>
      <p:ext uri="{BB962C8B-B14F-4D97-AF65-F5344CB8AC3E}">
        <p14:creationId xmlns:p14="http://schemas.microsoft.com/office/powerpoint/2010/main" val="326886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xit" presetSubtype="12" fill="hold" nodeType="clickEffect">
                                  <p:stCondLst>
                                    <p:cond delay="0"/>
                                  </p:stCondLst>
                                  <p:childTnLst>
                                    <p:animEffect transition="out" filter="strips(downLeft)">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000" fill="hold"/>
                                        <p:tgtEl>
                                          <p:spTgt spid="2"/>
                                        </p:tgtEl>
                                        <p:attrNameLst>
                                          <p:attrName>ppt_x</p:attrName>
                                        </p:attrNameLst>
                                      </p:cBhvr>
                                      <p:tavLst>
                                        <p:tav tm="0">
                                          <p:val>
                                            <p:strVal val="#ppt_x"/>
                                          </p:val>
                                        </p:tav>
                                        <p:tav tm="100000">
                                          <p:val>
                                            <p:strVal val="#ppt_x"/>
                                          </p:val>
                                        </p:tav>
                                      </p:tavLst>
                                    </p:anim>
                                    <p:anim calcmode="lin" valueType="num">
                                      <p:cBhvr additive="base">
                                        <p:cTn id="17"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588933"/>
            <a:ext cx="9143999" cy="15917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22960" y="230293"/>
            <a:ext cx="7520940" cy="548640"/>
          </a:xfrm>
        </p:spPr>
        <p:txBody>
          <a:bodyPr/>
          <a:lstStyle/>
          <a:p>
            <a:pPr algn="ctr"/>
            <a:r>
              <a:rPr lang="en-US" b="1" dirty="0" smtClean="0"/>
              <a:t>Support for Ballot Measures</a:t>
            </a:r>
            <a:endParaRPr lang="en-US" b="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939589951"/>
              </p:ext>
            </p:extLst>
          </p:nvPr>
        </p:nvGraphicFramePr>
        <p:xfrm>
          <a:off x="822959" y="874346"/>
          <a:ext cx="7520941" cy="4758325"/>
        </p:xfrm>
        <a:graphic>
          <a:graphicData uri="http://schemas.openxmlformats.org/drawingml/2006/table">
            <a:tbl>
              <a:tblPr firstRow="1" bandRow="1">
                <a:tableStyleId>{EB344D84-9AFB-497E-A393-DC336BA19D2E}</a:tableStyleId>
              </a:tblPr>
              <a:tblGrid>
                <a:gridCol w="1867313"/>
                <a:gridCol w="1595300"/>
                <a:gridCol w="2029164"/>
                <a:gridCol w="2029164"/>
              </a:tblGrid>
              <a:tr h="647997">
                <a:tc>
                  <a:txBody>
                    <a:bodyPr/>
                    <a:lstStyle/>
                    <a:p>
                      <a:pPr marL="0" marR="0">
                        <a:spcBef>
                          <a:spcPts val="0"/>
                        </a:spcBef>
                        <a:spcAft>
                          <a:spcPts val="0"/>
                        </a:spcAft>
                      </a:pPr>
                      <a:r>
                        <a:rPr lang="en-US" sz="1600" dirty="0">
                          <a:effectLst/>
                        </a:rPr>
                        <a:t>Geography</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dirty="0">
                          <a:effectLst/>
                        </a:rPr>
                        <a:t>Ballot Initiative</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dirty="0" smtClean="0">
                          <a:effectLst/>
                        </a:rPr>
                        <a:t>Measure</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dirty="0" smtClean="0">
                          <a:effectLst/>
                        </a:rPr>
                        <a:t>Over Performance vs. Top</a:t>
                      </a:r>
                      <a:r>
                        <a:rPr lang="en-US" sz="1600" baseline="0" dirty="0" smtClean="0">
                          <a:effectLst/>
                        </a:rPr>
                        <a:t> of Ticket</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492749">
                <a:tc>
                  <a:txBody>
                    <a:bodyPr/>
                    <a:lstStyle/>
                    <a:p>
                      <a:pPr marL="0" marR="0">
                        <a:spcBef>
                          <a:spcPts val="0"/>
                        </a:spcBef>
                        <a:spcAft>
                          <a:spcPts val="0"/>
                        </a:spcAft>
                      </a:pPr>
                      <a:r>
                        <a:rPr lang="en-US" sz="1600" dirty="0">
                          <a:effectLst/>
                        </a:rPr>
                        <a:t>AK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dirty="0" smtClean="0">
                          <a:effectLst/>
                        </a:rPr>
                        <a:t>69.0%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dirty="0" smtClean="0">
                          <a:effectLst/>
                        </a:rPr>
                        <a:t>Minimum </a:t>
                      </a:r>
                      <a:r>
                        <a:rPr lang="en-US" sz="1400" dirty="0">
                          <a:effectLst/>
                        </a:rPr>
                        <a:t>Wage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dirty="0" smtClean="0">
                          <a:effectLst/>
                        </a:rPr>
                        <a:t>+24.0%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492749">
                <a:tc>
                  <a:txBody>
                    <a:bodyPr/>
                    <a:lstStyle/>
                    <a:p>
                      <a:pPr marL="0" marR="0">
                        <a:spcBef>
                          <a:spcPts val="0"/>
                        </a:spcBef>
                        <a:spcAft>
                          <a:spcPts val="0"/>
                        </a:spcAft>
                      </a:pPr>
                      <a:r>
                        <a:rPr lang="en-US" sz="1600" dirty="0">
                          <a:effectLst/>
                        </a:rPr>
                        <a:t>Anchorage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dirty="0" smtClean="0">
                          <a:effectLst/>
                        </a:rPr>
                        <a:t>53.0%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dirty="0" smtClean="0">
                          <a:effectLst/>
                        </a:rPr>
                        <a:t>Anchorage </a:t>
                      </a:r>
                      <a:r>
                        <a:rPr lang="en-US" sz="1400" dirty="0">
                          <a:effectLst/>
                        </a:rPr>
                        <a:t>vs. "No" on Right to Work</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dirty="0" smtClean="0">
                          <a:effectLst/>
                        </a:rPr>
                        <a:t>+6.0%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492749">
                <a:tc>
                  <a:txBody>
                    <a:bodyPr/>
                    <a:lstStyle/>
                    <a:p>
                      <a:pPr marL="0" marR="0">
                        <a:spcBef>
                          <a:spcPts val="0"/>
                        </a:spcBef>
                        <a:spcAft>
                          <a:spcPts val="0"/>
                        </a:spcAft>
                      </a:pPr>
                      <a:r>
                        <a:rPr lang="en-US" sz="1600" dirty="0">
                          <a:effectLst/>
                        </a:rPr>
                        <a:t>AR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dirty="0" smtClean="0">
                          <a:effectLst/>
                        </a:rPr>
                        <a:t>65.8%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u="none" strike="noStrike" kern="1200" cap="none" spc="0" normalizeH="0" baseline="0" noProof="0" dirty="0" smtClean="0">
                        <a:ln>
                          <a:noFill/>
                        </a:ln>
                        <a:effectLst/>
                        <a:uLnTx/>
                        <a:uFillTx/>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smtClean="0">
                          <a:ln>
                            <a:noFill/>
                          </a:ln>
                          <a:effectLst/>
                          <a:uLnTx/>
                          <a:uFillTx/>
                        </a:rPr>
                        <a:t>Minimum Wage</a:t>
                      </a:r>
                    </a:p>
                    <a:p>
                      <a:pPr marL="0" marR="0" algn="ctr">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dirty="0" smtClean="0">
                          <a:effectLst/>
                        </a:rPr>
                        <a:t>+26.3%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492749">
                <a:tc>
                  <a:txBody>
                    <a:bodyPr/>
                    <a:lstStyle/>
                    <a:p>
                      <a:pPr marL="0" marR="0">
                        <a:spcBef>
                          <a:spcPts val="0"/>
                        </a:spcBef>
                        <a:spcAft>
                          <a:spcPts val="0"/>
                        </a:spcAft>
                      </a:pPr>
                      <a:r>
                        <a:rPr lang="en-US" sz="1600">
                          <a:effectLst/>
                        </a:rPr>
                        <a:t>IL</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dirty="0" smtClean="0">
                          <a:effectLst/>
                        </a:rPr>
                        <a:t>67.1%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dirty="0" smtClean="0">
                          <a:effectLst/>
                        </a:rPr>
                        <a:t>Minimum Wage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dirty="0" smtClean="0">
                          <a:effectLst/>
                        </a:rPr>
                        <a:t>+14.0%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492749">
                <a:tc>
                  <a:txBody>
                    <a:bodyPr/>
                    <a:lstStyle/>
                    <a:p>
                      <a:pPr marL="0" marR="0">
                        <a:spcBef>
                          <a:spcPts val="0"/>
                        </a:spcBef>
                        <a:spcAft>
                          <a:spcPts val="0"/>
                        </a:spcAft>
                      </a:pPr>
                      <a:r>
                        <a:rPr lang="en-US" sz="1600">
                          <a:effectLst/>
                        </a:rPr>
                        <a:t>MA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dirty="0">
                          <a:effectLst/>
                        </a:rPr>
                        <a:t>59.60%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dirty="0" smtClean="0">
                          <a:effectLst/>
                        </a:rPr>
                        <a:t>Paid </a:t>
                      </a:r>
                      <a:r>
                        <a:rPr lang="en-US" sz="1400" dirty="0">
                          <a:effectLst/>
                        </a:rPr>
                        <a:t>sick days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dirty="0" smtClean="0">
                          <a:effectLst/>
                        </a:rPr>
                        <a:t>+13.0%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492749">
                <a:tc>
                  <a:txBody>
                    <a:bodyPr/>
                    <a:lstStyle/>
                    <a:p>
                      <a:pPr marL="0" marR="0">
                        <a:spcBef>
                          <a:spcPts val="0"/>
                        </a:spcBef>
                        <a:spcAft>
                          <a:spcPts val="0"/>
                        </a:spcAft>
                      </a:pPr>
                      <a:r>
                        <a:rPr lang="en-US" sz="1600" dirty="0">
                          <a:effectLst/>
                        </a:rPr>
                        <a:t>NE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dirty="0" smtClean="0">
                          <a:effectLst/>
                        </a:rPr>
                        <a:t>62.0%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dirty="0" smtClean="0">
                          <a:effectLst/>
                        </a:rPr>
                        <a:t>Minimum Wage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dirty="0" smtClean="0">
                          <a:effectLst/>
                        </a:rPr>
                        <a:t>+23.1%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492749">
                <a:tc>
                  <a:txBody>
                    <a:bodyPr/>
                    <a:lstStyle/>
                    <a:p>
                      <a:pPr marL="0" marR="0">
                        <a:spcBef>
                          <a:spcPts val="0"/>
                        </a:spcBef>
                        <a:spcAft>
                          <a:spcPts val="0"/>
                        </a:spcAft>
                      </a:pPr>
                      <a:r>
                        <a:rPr lang="en-US" sz="1600">
                          <a:effectLst/>
                        </a:rPr>
                        <a:t>SD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dirty="0" smtClean="0">
                          <a:effectLst/>
                        </a:rPr>
                        <a:t>53.5%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dirty="0" smtClean="0">
                          <a:effectLst/>
                        </a:rPr>
                        <a:t>Minimum Wage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dirty="0" smtClean="0">
                          <a:effectLst/>
                        </a:rPr>
                        <a:t>+24.1%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513754">
                <a:tc>
                  <a:txBody>
                    <a:bodyPr/>
                    <a:lstStyle/>
                    <a:p>
                      <a:pPr marL="0" marR="0">
                        <a:spcBef>
                          <a:spcPts val="0"/>
                        </a:spcBef>
                        <a:spcAft>
                          <a:spcPts val="0"/>
                        </a:spcAft>
                      </a:pPr>
                      <a:r>
                        <a:rPr lang="en-US" sz="1600" dirty="0">
                          <a:effectLst/>
                        </a:rPr>
                        <a:t>WI (select counties)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dirty="0" smtClean="0">
                          <a:effectLst/>
                        </a:rPr>
                        <a:t>67.0%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dirty="0" smtClean="0">
                          <a:effectLst/>
                        </a:rPr>
                        <a:t>Minimum Wage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dirty="0" smtClean="0">
                          <a:effectLst/>
                        </a:rPr>
                        <a:t>+6.0%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7" name="TextBox 6"/>
          <p:cNvSpPr txBox="1"/>
          <p:nvPr/>
        </p:nvSpPr>
        <p:spPr>
          <a:xfrm>
            <a:off x="6743700" y="5863736"/>
            <a:ext cx="1600200" cy="276999"/>
          </a:xfrm>
          <a:prstGeom prst="rect">
            <a:avLst/>
          </a:prstGeom>
          <a:noFill/>
        </p:spPr>
        <p:txBody>
          <a:bodyPr wrap="square" rtlCol="0">
            <a:spAutoFit/>
          </a:bodyPr>
          <a:lstStyle/>
          <a:p>
            <a:r>
              <a:rPr lang="en-US" sz="1200" i="1" dirty="0">
                <a:solidFill>
                  <a:prstClr val="black"/>
                </a:solidFill>
              </a:rPr>
              <a:t>Source: Atlas Project</a:t>
            </a:r>
          </a:p>
        </p:txBody>
      </p:sp>
      <p:pic>
        <p:nvPicPr>
          <p:cNvPr id="8" name="Picture 7"/>
          <p:cNvPicPr>
            <a:picLocks noChangeAspect="1"/>
          </p:cNvPicPr>
          <p:nvPr/>
        </p:nvPicPr>
        <p:blipFill rotWithShape="1">
          <a:blip r:embed="rId3"/>
          <a:srcRect r="76600"/>
          <a:stretch/>
        </p:blipFill>
        <p:spPr>
          <a:xfrm>
            <a:off x="50801" y="6210299"/>
            <a:ext cx="665602" cy="665091"/>
          </a:xfrm>
          <a:prstGeom prst="rect">
            <a:avLst/>
          </a:prstGeom>
        </p:spPr>
      </p:pic>
      <p:pic>
        <p:nvPicPr>
          <p:cNvPr id="9" name="Picture 8"/>
          <p:cNvPicPr>
            <a:picLocks noChangeAspect="1" noChangeArrowheads="1"/>
          </p:cNvPicPr>
          <p:nvPr/>
        </p:nvPicPr>
        <p:blipFill>
          <a:blip r:embed="rId4" cstate="print"/>
          <a:srcRect/>
          <a:stretch>
            <a:fillRect/>
          </a:stretch>
        </p:blipFill>
        <p:spPr bwMode="auto">
          <a:xfrm>
            <a:off x="8585200" y="6202844"/>
            <a:ext cx="524934" cy="622072"/>
          </a:xfrm>
          <a:prstGeom prst="rect">
            <a:avLst/>
          </a:prstGeom>
          <a:noFill/>
          <a:ln w="9525">
            <a:noFill/>
            <a:miter lim="800000"/>
            <a:headEnd/>
            <a:tailEnd/>
          </a:ln>
        </p:spPr>
      </p:pic>
    </p:spTree>
    <p:extLst>
      <p:ext uri="{BB962C8B-B14F-4D97-AF65-F5344CB8AC3E}">
        <p14:creationId xmlns:p14="http://schemas.microsoft.com/office/powerpoint/2010/main" val="41088983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588933"/>
            <a:ext cx="9143999" cy="15917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982749" y="2428668"/>
            <a:ext cx="3704051" cy="6924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ontent Placeholder 5"/>
          <p:cNvGraphicFramePr>
            <a:graphicFrameLocks noGrp="1"/>
          </p:cNvGraphicFramePr>
          <p:nvPr>
            <p:ph idx="1"/>
            <p:extLst>
              <p:ext uri="{D42A27DB-BD31-4B8C-83A1-F6EECF244321}">
                <p14:modId xmlns:p14="http://schemas.microsoft.com/office/powerpoint/2010/main" val="2622477307"/>
              </p:ext>
            </p:extLst>
          </p:nvPr>
        </p:nvGraphicFramePr>
        <p:xfrm>
          <a:off x="457200" y="832476"/>
          <a:ext cx="8229600" cy="4598096"/>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p:nvPr/>
        </p:nvSpPr>
        <p:spPr>
          <a:xfrm>
            <a:off x="1085850" y="2428669"/>
            <a:ext cx="3704051" cy="6924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22960" y="206587"/>
            <a:ext cx="7520940" cy="548640"/>
          </a:xfrm>
        </p:spPr>
        <p:txBody>
          <a:bodyPr>
            <a:normAutofit fontScale="90000"/>
          </a:bodyPr>
          <a:lstStyle/>
          <a:p>
            <a:pPr algn="ctr"/>
            <a:r>
              <a:rPr lang="en-US" b="1" dirty="0" smtClean="0"/>
              <a:t>Raising Wages Benefits </a:t>
            </a:r>
            <a:r>
              <a:rPr lang="en-US" b="1" dirty="0"/>
              <a:t>T</a:t>
            </a:r>
            <a:r>
              <a:rPr lang="en-US" b="1" dirty="0" smtClean="0"/>
              <a:t>he </a:t>
            </a:r>
            <a:r>
              <a:rPr lang="en-US" b="1" dirty="0"/>
              <a:t>E</a:t>
            </a:r>
            <a:r>
              <a:rPr lang="en-US" b="1" dirty="0" smtClean="0"/>
              <a:t>conomy</a:t>
            </a:r>
            <a:endParaRPr lang="en-US" b="1" dirty="0"/>
          </a:p>
        </p:txBody>
      </p:sp>
      <p:sp>
        <p:nvSpPr>
          <p:cNvPr id="5" name="TextBox 4"/>
          <p:cNvSpPr txBox="1"/>
          <p:nvPr/>
        </p:nvSpPr>
        <p:spPr>
          <a:xfrm>
            <a:off x="1085850" y="2428669"/>
            <a:ext cx="3704051" cy="692497"/>
          </a:xfrm>
          <a:prstGeom prst="rect">
            <a:avLst/>
          </a:prstGeom>
          <a:noFill/>
        </p:spPr>
        <p:txBody>
          <a:bodyPr wrap="square" rtlCol="0">
            <a:spAutoFit/>
          </a:bodyPr>
          <a:lstStyle/>
          <a:p>
            <a:pPr algn="ctr"/>
            <a:r>
              <a:rPr lang="en-US" sz="1300" i="1" dirty="0">
                <a:solidFill>
                  <a:schemeClr val="bg1"/>
                </a:solidFill>
              </a:rPr>
              <a:t>Raising wages and salaries is good, because it improves people’s standard of living and boosts the economy putting money in people’s pockets</a:t>
            </a:r>
          </a:p>
        </p:txBody>
      </p:sp>
      <p:sp>
        <p:nvSpPr>
          <p:cNvPr id="6" name="TextBox 5"/>
          <p:cNvSpPr txBox="1"/>
          <p:nvPr/>
        </p:nvSpPr>
        <p:spPr>
          <a:xfrm>
            <a:off x="4982749" y="2528697"/>
            <a:ext cx="3704051" cy="492443"/>
          </a:xfrm>
          <a:prstGeom prst="rect">
            <a:avLst/>
          </a:prstGeom>
          <a:noFill/>
        </p:spPr>
        <p:txBody>
          <a:bodyPr wrap="square" rtlCol="0">
            <a:spAutoFit/>
          </a:bodyPr>
          <a:lstStyle/>
          <a:p>
            <a:pPr algn="ctr"/>
            <a:r>
              <a:rPr lang="en-US" sz="1300" i="1" dirty="0">
                <a:solidFill>
                  <a:schemeClr val="bg1"/>
                </a:solidFill>
              </a:rPr>
              <a:t>Raising wages and salaries is bad, because it increases prices for consumers and costs jobs</a:t>
            </a:r>
          </a:p>
        </p:txBody>
      </p:sp>
      <p:sp>
        <p:nvSpPr>
          <p:cNvPr id="9" name="TextBox 8"/>
          <p:cNvSpPr txBox="1"/>
          <p:nvPr/>
        </p:nvSpPr>
        <p:spPr>
          <a:xfrm>
            <a:off x="5413912" y="5526106"/>
            <a:ext cx="3696222" cy="276999"/>
          </a:xfrm>
          <a:prstGeom prst="rect">
            <a:avLst/>
          </a:prstGeom>
          <a:noFill/>
        </p:spPr>
        <p:txBody>
          <a:bodyPr wrap="square" rtlCol="0">
            <a:spAutoFit/>
          </a:bodyPr>
          <a:lstStyle/>
          <a:p>
            <a:r>
              <a:rPr lang="en-US" sz="1200" i="1" dirty="0">
                <a:solidFill>
                  <a:prstClr val="black"/>
                </a:solidFill>
              </a:rPr>
              <a:t>Source: AFL-CIO Wages Survey, February 2014</a:t>
            </a:r>
          </a:p>
        </p:txBody>
      </p:sp>
      <p:pic>
        <p:nvPicPr>
          <p:cNvPr id="12" name="Picture 11"/>
          <p:cNvPicPr>
            <a:picLocks noChangeAspect="1"/>
          </p:cNvPicPr>
          <p:nvPr/>
        </p:nvPicPr>
        <p:blipFill rotWithShape="1">
          <a:blip r:embed="rId3"/>
          <a:srcRect r="76600"/>
          <a:stretch/>
        </p:blipFill>
        <p:spPr>
          <a:xfrm>
            <a:off x="50801" y="6210299"/>
            <a:ext cx="665602" cy="665091"/>
          </a:xfrm>
          <a:prstGeom prst="rect">
            <a:avLst/>
          </a:prstGeom>
        </p:spPr>
      </p:pic>
      <p:pic>
        <p:nvPicPr>
          <p:cNvPr id="13" name="Picture 12"/>
          <p:cNvPicPr>
            <a:picLocks noChangeAspect="1" noChangeArrowheads="1"/>
          </p:cNvPicPr>
          <p:nvPr/>
        </p:nvPicPr>
        <p:blipFill>
          <a:blip r:embed="rId4" cstate="print"/>
          <a:srcRect/>
          <a:stretch>
            <a:fillRect/>
          </a:stretch>
        </p:blipFill>
        <p:spPr bwMode="auto">
          <a:xfrm>
            <a:off x="8585200" y="6202844"/>
            <a:ext cx="524934" cy="622072"/>
          </a:xfrm>
          <a:prstGeom prst="rect">
            <a:avLst/>
          </a:prstGeom>
          <a:noFill/>
          <a:ln w="9525">
            <a:noFill/>
            <a:miter lim="800000"/>
            <a:headEnd/>
            <a:tailEnd/>
          </a:ln>
        </p:spPr>
      </p:pic>
    </p:spTree>
    <p:extLst>
      <p:ext uri="{BB962C8B-B14F-4D97-AF65-F5344CB8AC3E}">
        <p14:creationId xmlns:p14="http://schemas.microsoft.com/office/powerpoint/2010/main" val="140599502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588933"/>
            <a:ext cx="9143999" cy="15917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5733" y="365760"/>
            <a:ext cx="8111067" cy="548640"/>
          </a:xfrm>
        </p:spPr>
        <p:txBody>
          <a:bodyPr>
            <a:noAutofit/>
          </a:bodyPr>
          <a:lstStyle/>
          <a:p>
            <a:pPr algn="ctr"/>
            <a:r>
              <a:rPr lang="en-US" sz="2400" b="1" dirty="0" smtClean="0"/>
              <a:t>Broad Support for Raising Minimum Wage</a:t>
            </a:r>
            <a:endParaRPr lang="en-US" sz="2400" b="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62478005"/>
              </p:ext>
            </p:extLst>
          </p:nvPr>
        </p:nvGraphicFramePr>
        <p:xfrm>
          <a:off x="457200" y="1245288"/>
          <a:ext cx="8229600" cy="4495800"/>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254000" y="668178"/>
            <a:ext cx="8663757" cy="492443"/>
          </a:xfrm>
          <a:prstGeom prst="rect">
            <a:avLst/>
          </a:prstGeom>
        </p:spPr>
        <p:txBody>
          <a:bodyPr wrap="square">
            <a:spAutoFit/>
          </a:bodyPr>
          <a:lstStyle/>
          <a:p>
            <a:pPr algn="ctr"/>
            <a:endParaRPr lang="en-US" sz="1300" i="1" dirty="0" smtClean="0">
              <a:latin typeface="+mj-lt"/>
            </a:endParaRPr>
          </a:p>
          <a:p>
            <a:pPr algn="ctr"/>
            <a:r>
              <a:rPr lang="en-US" sz="1300" i="1" dirty="0" smtClean="0">
                <a:latin typeface="+mj-lt"/>
              </a:rPr>
              <a:t>Do you favor raising </a:t>
            </a:r>
            <a:r>
              <a:rPr lang="en-US" sz="1300" i="1" dirty="0">
                <a:latin typeface="+mj-lt"/>
              </a:rPr>
              <a:t>the federal minimum wage to ten dollars and ten cents per </a:t>
            </a:r>
            <a:r>
              <a:rPr lang="en-US" sz="1300" i="1" dirty="0" smtClean="0">
                <a:latin typeface="+mj-lt"/>
              </a:rPr>
              <a:t>hour</a:t>
            </a:r>
            <a:r>
              <a:rPr lang="en-US" sz="1300" i="1" dirty="0">
                <a:latin typeface="+mj-lt"/>
              </a:rPr>
              <a:t>?	</a:t>
            </a:r>
          </a:p>
        </p:txBody>
      </p:sp>
      <p:sp>
        <p:nvSpPr>
          <p:cNvPr id="7" name="TextBox 6"/>
          <p:cNvSpPr txBox="1"/>
          <p:nvPr/>
        </p:nvSpPr>
        <p:spPr>
          <a:xfrm>
            <a:off x="6188149" y="5879150"/>
            <a:ext cx="2955851" cy="277000"/>
          </a:xfrm>
          <a:prstGeom prst="rect">
            <a:avLst/>
          </a:prstGeom>
          <a:noFill/>
        </p:spPr>
        <p:txBody>
          <a:bodyPr wrap="square" rtlCol="0">
            <a:spAutoFit/>
          </a:bodyPr>
          <a:lstStyle/>
          <a:p>
            <a:r>
              <a:rPr lang="en-US" sz="1200" i="1" dirty="0" smtClean="0">
                <a:solidFill>
                  <a:prstClr val="black"/>
                </a:solidFill>
              </a:rPr>
              <a:t>Source: AFL-CIO Post Election Survey</a:t>
            </a:r>
            <a:endParaRPr lang="en-US" sz="1200" i="1" dirty="0">
              <a:solidFill>
                <a:prstClr val="black"/>
              </a:solidFill>
            </a:endParaRPr>
          </a:p>
        </p:txBody>
      </p:sp>
      <p:pic>
        <p:nvPicPr>
          <p:cNvPr id="9" name="Picture 8"/>
          <p:cNvPicPr>
            <a:picLocks noChangeAspect="1"/>
          </p:cNvPicPr>
          <p:nvPr/>
        </p:nvPicPr>
        <p:blipFill rotWithShape="1">
          <a:blip r:embed="rId3"/>
          <a:srcRect r="76600"/>
          <a:stretch/>
        </p:blipFill>
        <p:spPr>
          <a:xfrm>
            <a:off x="50801" y="6210299"/>
            <a:ext cx="665602" cy="665091"/>
          </a:xfrm>
          <a:prstGeom prst="rect">
            <a:avLst/>
          </a:prstGeom>
        </p:spPr>
      </p:pic>
      <p:pic>
        <p:nvPicPr>
          <p:cNvPr id="10" name="Picture 9"/>
          <p:cNvPicPr>
            <a:picLocks noChangeAspect="1" noChangeArrowheads="1"/>
          </p:cNvPicPr>
          <p:nvPr/>
        </p:nvPicPr>
        <p:blipFill>
          <a:blip r:embed="rId4" cstate="print"/>
          <a:srcRect/>
          <a:stretch>
            <a:fillRect/>
          </a:stretch>
        </p:blipFill>
        <p:spPr bwMode="auto">
          <a:xfrm>
            <a:off x="8585200" y="6202844"/>
            <a:ext cx="524934" cy="622072"/>
          </a:xfrm>
          <a:prstGeom prst="rect">
            <a:avLst/>
          </a:prstGeom>
          <a:noFill/>
          <a:ln w="9525">
            <a:noFill/>
            <a:miter lim="800000"/>
            <a:headEnd/>
            <a:tailEnd/>
          </a:ln>
        </p:spPr>
      </p:pic>
    </p:spTree>
    <p:extLst>
      <p:ext uri="{BB962C8B-B14F-4D97-AF65-F5344CB8AC3E}">
        <p14:creationId xmlns:p14="http://schemas.microsoft.com/office/powerpoint/2010/main" val="222696994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4588933"/>
            <a:ext cx="9143999" cy="15917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0133" y="365760"/>
            <a:ext cx="8703734" cy="548640"/>
          </a:xfrm>
        </p:spPr>
        <p:txBody>
          <a:bodyPr>
            <a:noAutofit/>
          </a:bodyPr>
          <a:lstStyle/>
          <a:p>
            <a:pPr algn="ctr"/>
            <a:r>
              <a:rPr lang="en-US" b="1" dirty="0" smtClean="0"/>
              <a:t>Low Turnout Democrats Attracted to </a:t>
            </a:r>
            <a:br>
              <a:rPr lang="en-US" b="1" dirty="0" smtClean="0"/>
            </a:br>
            <a:r>
              <a:rPr lang="en-US" b="1" dirty="0" smtClean="0"/>
              <a:t>the Polls by the Minimum Wage Issue</a:t>
            </a:r>
            <a:endParaRPr lang="en-US" b="1" dirty="0"/>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338659252"/>
              </p:ext>
            </p:extLst>
          </p:nvPr>
        </p:nvGraphicFramePr>
        <p:xfrm>
          <a:off x="457200" y="1421006"/>
          <a:ext cx="3990975" cy="429695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ontent Placeholder 9"/>
          <p:cNvGraphicFramePr>
            <a:graphicFrameLocks noGrp="1"/>
          </p:cNvGraphicFramePr>
          <p:nvPr>
            <p:ph sz="half" idx="13"/>
            <p:extLst>
              <p:ext uri="{D42A27DB-BD31-4B8C-83A1-F6EECF244321}">
                <p14:modId xmlns:p14="http://schemas.microsoft.com/office/powerpoint/2010/main" val="3761602908"/>
              </p:ext>
            </p:extLst>
          </p:nvPr>
        </p:nvGraphicFramePr>
        <p:xfrm>
          <a:off x="4695825" y="1449287"/>
          <a:ext cx="3990975" cy="4268673"/>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10"/>
          <p:cNvSpPr/>
          <p:nvPr/>
        </p:nvSpPr>
        <p:spPr>
          <a:xfrm>
            <a:off x="791852" y="1223036"/>
            <a:ext cx="7616857" cy="430887"/>
          </a:xfrm>
          <a:prstGeom prst="rect">
            <a:avLst/>
          </a:prstGeom>
        </p:spPr>
        <p:txBody>
          <a:bodyPr wrap="square">
            <a:spAutoFit/>
          </a:bodyPr>
          <a:lstStyle/>
          <a:p>
            <a:pPr algn="ctr"/>
            <a:r>
              <a:rPr lang="en-US" sz="1100" i="1" dirty="0" smtClean="0">
                <a:latin typeface="+mj-lt"/>
              </a:rPr>
              <a:t>Suppose that by voting in this year’s election you could defeat candidates who oppose raising the minimum wage. Would this increase your interest in voting?</a:t>
            </a:r>
            <a:endParaRPr lang="en-US" sz="1100" i="1" dirty="0">
              <a:latin typeface="+mj-lt"/>
            </a:endParaRPr>
          </a:p>
        </p:txBody>
      </p:sp>
      <p:sp>
        <p:nvSpPr>
          <p:cNvPr id="8" name="TextBox 7"/>
          <p:cNvSpPr txBox="1"/>
          <p:nvPr/>
        </p:nvSpPr>
        <p:spPr>
          <a:xfrm>
            <a:off x="4751109" y="5719024"/>
            <a:ext cx="4392891" cy="276999"/>
          </a:xfrm>
          <a:prstGeom prst="rect">
            <a:avLst/>
          </a:prstGeom>
          <a:noFill/>
        </p:spPr>
        <p:txBody>
          <a:bodyPr wrap="square" rtlCol="0">
            <a:spAutoFit/>
          </a:bodyPr>
          <a:lstStyle/>
          <a:p>
            <a:r>
              <a:rPr lang="en-US" sz="1200" i="1" dirty="0" smtClean="0"/>
              <a:t>Source: Polling Consortium National Survey, April-May 2014</a:t>
            </a:r>
            <a:endParaRPr lang="en-US" sz="1200" i="1" dirty="0"/>
          </a:p>
        </p:txBody>
      </p:sp>
      <p:pic>
        <p:nvPicPr>
          <p:cNvPr id="12" name="Picture 11"/>
          <p:cNvPicPr>
            <a:picLocks noChangeAspect="1"/>
          </p:cNvPicPr>
          <p:nvPr/>
        </p:nvPicPr>
        <p:blipFill rotWithShape="1">
          <a:blip r:embed="rId4"/>
          <a:srcRect r="76600"/>
          <a:stretch/>
        </p:blipFill>
        <p:spPr>
          <a:xfrm>
            <a:off x="50801" y="6210299"/>
            <a:ext cx="665602" cy="665091"/>
          </a:xfrm>
          <a:prstGeom prst="rect">
            <a:avLst/>
          </a:prstGeom>
        </p:spPr>
      </p:pic>
      <p:pic>
        <p:nvPicPr>
          <p:cNvPr id="13" name="Picture 12"/>
          <p:cNvPicPr>
            <a:picLocks noChangeAspect="1" noChangeArrowheads="1"/>
          </p:cNvPicPr>
          <p:nvPr/>
        </p:nvPicPr>
        <p:blipFill>
          <a:blip r:embed="rId5" cstate="print"/>
          <a:srcRect/>
          <a:stretch>
            <a:fillRect/>
          </a:stretch>
        </p:blipFill>
        <p:spPr bwMode="auto">
          <a:xfrm>
            <a:off x="8585200" y="6202844"/>
            <a:ext cx="524934" cy="622072"/>
          </a:xfrm>
          <a:prstGeom prst="rect">
            <a:avLst/>
          </a:prstGeom>
          <a:noFill/>
          <a:ln w="9525">
            <a:noFill/>
            <a:miter lim="800000"/>
            <a:headEnd/>
            <a:tailEnd/>
          </a:ln>
        </p:spPr>
      </p:pic>
    </p:spTree>
    <p:extLst>
      <p:ext uri="{BB962C8B-B14F-4D97-AF65-F5344CB8AC3E}">
        <p14:creationId xmlns:p14="http://schemas.microsoft.com/office/powerpoint/2010/main" val="285078672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588933"/>
            <a:ext cx="9143999" cy="15917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7067" y="365760"/>
            <a:ext cx="8756103" cy="548640"/>
          </a:xfrm>
        </p:spPr>
        <p:txBody>
          <a:bodyPr>
            <a:noAutofit/>
          </a:bodyPr>
          <a:lstStyle/>
          <a:p>
            <a:pPr algn="ctr"/>
            <a:r>
              <a:rPr lang="en-US" sz="2400" b="1" dirty="0" smtClean="0"/>
              <a:t>Independents More Likely to Vote for Candidate Who Supports Raising the Minimum Wage</a:t>
            </a:r>
            <a:endParaRPr lang="en-US" sz="2400" b="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064902015"/>
              </p:ext>
            </p:extLst>
          </p:nvPr>
        </p:nvGraphicFramePr>
        <p:xfrm>
          <a:off x="457200" y="1450780"/>
          <a:ext cx="8229600" cy="4349055"/>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1793347" y="1112226"/>
            <a:ext cx="5557306" cy="338554"/>
          </a:xfrm>
          <a:prstGeom prst="rect">
            <a:avLst/>
          </a:prstGeom>
        </p:spPr>
        <p:txBody>
          <a:bodyPr wrap="square">
            <a:spAutoFit/>
          </a:bodyPr>
          <a:lstStyle/>
          <a:p>
            <a:pPr eaLnBrk="0" fontAlgn="base" hangingPunct="0">
              <a:spcBef>
                <a:spcPct val="0"/>
              </a:spcBef>
              <a:spcAft>
                <a:spcPct val="0"/>
              </a:spcAft>
            </a:pPr>
            <a:r>
              <a:rPr lang="en-US" sz="1600" i="1" dirty="0" smtClean="0">
                <a:solidFill>
                  <a:srgbClr val="000000"/>
                </a:solidFill>
                <a:latin typeface="+mj-lt"/>
              </a:rPr>
              <a:t>A candidate who supports… Raising the minimum wage: </a:t>
            </a:r>
            <a:endParaRPr lang="en-US" sz="1600" i="1" dirty="0">
              <a:solidFill>
                <a:srgbClr val="000000"/>
              </a:solidFill>
              <a:latin typeface="+mj-lt"/>
            </a:endParaRPr>
          </a:p>
        </p:txBody>
      </p:sp>
      <p:sp>
        <p:nvSpPr>
          <p:cNvPr id="7" name="TextBox 6"/>
          <p:cNvSpPr txBox="1"/>
          <p:nvPr/>
        </p:nvSpPr>
        <p:spPr>
          <a:xfrm>
            <a:off x="6942141" y="5880293"/>
            <a:ext cx="1932495" cy="276999"/>
          </a:xfrm>
          <a:prstGeom prst="rect">
            <a:avLst/>
          </a:prstGeom>
          <a:noFill/>
        </p:spPr>
        <p:txBody>
          <a:bodyPr wrap="square" rtlCol="0">
            <a:spAutoFit/>
          </a:bodyPr>
          <a:lstStyle/>
          <a:p>
            <a:r>
              <a:rPr lang="en-US" sz="1200" i="1" dirty="0" smtClean="0"/>
              <a:t>Source: ABC/</a:t>
            </a:r>
            <a:r>
              <a:rPr lang="en-US" sz="1200" i="1" dirty="0" err="1" smtClean="0"/>
              <a:t>WaPo</a:t>
            </a:r>
            <a:r>
              <a:rPr lang="en-US" sz="1200" i="1" dirty="0" smtClean="0"/>
              <a:t> Poll</a:t>
            </a:r>
            <a:endParaRPr lang="en-US" sz="1200" i="1" dirty="0"/>
          </a:p>
        </p:txBody>
      </p:sp>
      <p:pic>
        <p:nvPicPr>
          <p:cNvPr id="9" name="Picture 8"/>
          <p:cNvPicPr>
            <a:picLocks noChangeAspect="1"/>
          </p:cNvPicPr>
          <p:nvPr/>
        </p:nvPicPr>
        <p:blipFill rotWithShape="1">
          <a:blip r:embed="rId3"/>
          <a:srcRect r="76600"/>
          <a:stretch/>
        </p:blipFill>
        <p:spPr>
          <a:xfrm>
            <a:off x="50801" y="6210299"/>
            <a:ext cx="665602" cy="665091"/>
          </a:xfrm>
          <a:prstGeom prst="rect">
            <a:avLst/>
          </a:prstGeom>
        </p:spPr>
      </p:pic>
      <p:pic>
        <p:nvPicPr>
          <p:cNvPr id="10" name="Picture 9"/>
          <p:cNvPicPr>
            <a:picLocks noChangeAspect="1" noChangeArrowheads="1"/>
          </p:cNvPicPr>
          <p:nvPr/>
        </p:nvPicPr>
        <p:blipFill>
          <a:blip r:embed="rId4" cstate="print"/>
          <a:srcRect/>
          <a:stretch>
            <a:fillRect/>
          </a:stretch>
        </p:blipFill>
        <p:spPr bwMode="auto">
          <a:xfrm>
            <a:off x="8585200" y="6202844"/>
            <a:ext cx="524934" cy="622072"/>
          </a:xfrm>
          <a:prstGeom prst="rect">
            <a:avLst/>
          </a:prstGeom>
          <a:noFill/>
          <a:ln w="9525">
            <a:noFill/>
            <a:miter lim="800000"/>
            <a:headEnd/>
            <a:tailEnd/>
          </a:ln>
        </p:spPr>
      </p:pic>
    </p:spTree>
    <p:extLst>
      <p:ext uri="{BB962C8B-B14F-4D97-AF65-F5344CB8AC3E}">
        <p14:creationId xmlns:p14="http://schemas.microsoft.com/office/powerpoint/2010/main" val="357584582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588933"/>
            <a:ext cx="9143999" cy="15917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72533" y="365760"/>
            <a:ext cx="8449734" cy="548640"/>
          </a:xfrm>
        </p:spPr>
        <p:txBody>
          <a:bodyPr>
            <a:noAutofit/>
          </a:bodyPr>
          <a:lstStyle/>
          <a:p>
            <a:pPr algn="ctr"/>
            <a:r>
              <a:rPr lang="en-US" b="1" dirty="0" smtClean="0"/>
              <a:t>Battleground Voters: Incomes </a:t>
            </a:r>
            <a:r>
              <a:rPr lang="en-US" b="1" dirty="0"/>
              <a:t>Are Falling </a:t>
            </a:r>
            <a:r>
              <a:rPr lang="en-US" b="1" dirty="0" smtClean="0"/>
              <a:t>Behind; Increase Wages</a:t>
            </a:r>
            <a:endParaRPr lang="en-US" b="1" dirty="0"/>
          </a:p>
        </p:txBody>
      </p:sp>
      <p:graphicFrame>
        <p:nvGraphicFramePr>
          <p:cNvPr id="9" name="Content Placeholder 8"/>
          <p:cNvGraphicFramePr>
            <a:graphicFrameLocks noGrp="1"/>
          </p:cNvGraphicFramePr>
          <p:nvPr>
            <p:ph sz="half" idx="1"/>
            <p:extLst>
              <p:ext uri="{D42A27DB-BD31-4B8C-83A1-F6EECF244321}">
                <p14:modId xmlns:p14="http://schemas.microsoft.com/office/powerpoint/2010/main" val="1708250795"/>
              </p:ext>
            </p:extLst>
          </p:nvPr>
        </p:nvGraphicFramePr>
        <p:xfrm>
          <a:off x="716403" y="1653443"/>
          <a:ext cx="3810000" cy="4114800"/>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p:cNvSpPr txBox="1"/>
          <p:nvPr/>
        </p:nvSpPr>
        <p:spPr>
          <a:xfrm>
            <a:off x="1205157" y="1248325"/>
            <a:ext cx="2753656" cy="369332"/>
          </a:xfrm>
          <a:prstGeom prst="rect">
            <a:avLst/>
          </a:prstGeom>
          <a:noFill/>
        </p:spPr>
        <p:txBody>
          <a:bodyPr wrap="none" rtlCol="0">
            <a:spAutoFit/>
          </a:bodyPr>
          <a:lstStyle/>
          <a:p>
            <a:pPr algn="ctr" eaLnBrk="0" fontAlgn="base" hangingPunct="0">
              <a:spcBef>
                <a:spcPct val="0"/>
              </a:spcBef>
              <a:spcAft>
                <a:spcPct val="0"/>
              </a:spcAft>
            </a:pPr>
            <a:r>
              <a:rPr lang="en-US" i="1" dirty="0" smtClean="0">
                <a:solidFill>
                  <a:srgbClr val="000000"/>
                </a:solidFill>
                <a:latin typeface="+mj-lt"/>
              </a:rPr>
              <a:t>Income </a:t>
            </a:r>
            <a:r>
              <a:rPr lang="en-US" i="1" dirty="0" err="1" smtClean="0">
                <a:solidFill>
                  <a:srgbClr val="000000"/>
                </a:solidFill>
                <a:latin typeface="+mj-lt"/>
              </a:rPr>
              <a:t>vs</a:t>
            </a:r>
            <a:r>
              <a:rPr lang="en-US" i="1" dirty="0" smtClean="0">
                <a:solidFill>
                  <a:srgbClr val="000000"/>
                </a:solidFill>
                <a:latin typeface="+mj-lt"/>
              </a:rPr>
              <a:t> Cost of </a:t>
            </a:r>
            <a:r>
              <a:rPr lang="en-US" i="1" dirty="0">
                <a:solidFill>
                  <a:srgbClr val="000000"/>
                </a:solidFill>
                <a:latin typeface="+mj-lt"/>
              </a:rPr>
              <a:t>L</a:t>
            </a:r>
            <a:r>
              <a:rPr lang="en-US" i="1" dirty="0" smtClean="0">
                <a:solidFill>
                  <a:srgbClr val="000000"/>
                </a:solidFill>
                <a:latin typeface="+mj-lt"/>
              </a:rPr>
              <a:t>iving</a:t>
            </a:r>
            <a:endParaRPr lang="en-US" i="1" dirty="0">
              <a:solidFill>
                <a:srgbClr val="000000"/>
              </a:solidFill>
              <a:latin typeface="+mj-lt"/>
            </a:endParaRPr>
          </a:p>
        </p:txBody>
      </p:sp>
      <p:sp>
        <p:nvSpPr>
          <p:cNvPr id="11" name="TextBox 10"/>
          <p:cNvSpPr txBox="1"/>
          <p:nvPr/>
        </p:nvSpPr>
        <p:spPr>
          <a:xfrm>
            <a:off x="6188149" y="5903668"/>
            <a:ext cx="2955851" cy="276999"/>
          </a:xfrm>
          <a:prstGeom prst="rect">
            <a:avLst/>
          </a:prstGeom>
          <a:noFill/>
        </p:spPr>
        <p:txBody>
          <a:bodyPr wrap="square" rtlCol="0">
            <a:spAutoFit/>
          </a:bodyPr>
          <a:lstStyle/>
          <a:p>
            <a:r>
              <a:rPr lang="en-US" sz="1200" i="1" dirty="0" smtClean="0">
                <a:solidFill>
                  <a:prstClr val="black"/>
                </a:solidFill>
              </a:rPr>
              <a:t>Source: AFL-CIO Post Election Survey</a:t>
            </a:r>
            <a:endParaRPr lang="en-US" sz="1200" i="1" dirty="0">
              <a:solidFill>
                <a:prstClr val="black"/>
              </a:solidFill>
            </a:endParaRPr>
          </a:p>
        </p:txBody>
      </p:sp>
      <p:graphicFrame>
        <p:nvGraphicFramePr>
          <p:cNvPr id="12" name="Content Placeholder 11"/>
          <p:cNvGraphicFramePr>
            <a:graphicFrameLocks noGrp="1"/>
          </p:cNvGraphicFramePr>
          <p:nvPr>
            <p:ph sz="half" idx="2"/>
            <p:extLst>
              <p:ext uri="{D42A27DB-BD31-4B8C-83A1-F6EECF244321}">
                <p14:modId xmlns:p14="http://schemas.microsoft.com/office/powerpoint/2010/main" val="1771410934"/>
              </p:ext>
            </p:extLst>
          </p:nvPr>
        </p:nvGraphicFramePr>
        <p:xfrm>
          <a:off x="4678803" y="1653443"/>
          <a:ext cx="38100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4930943" y="1248325"/>
            <a:ext cx="3502284" cy="369332"/>
          </a:xfrm>
          <a:prstGeom prst="rect">
            <a:avLst/>
          </a:prstGeom>
          <a:noFill/>
        </p:spPr>
        <p:txBody>
          <a:bodyPr wrap="none" rtlCol="0">
            <a:spAutoFit/>
          </a:bodyPr>
          <a:lstStyle/>
          <a:p>
            <a:pPr algn="ctr" eaLnBrk="0" fontAlgn="base" hangingPunct="0">
              <a:spcBef>
                <a:spcPct val="0"/>
              </a:spcBef>
              <a:spcAft>
                <a:spcPct val="0"/>
              </a:spcAft>
            </a:pPr>
            <a:r>
              <a:rPr lang="en-US" i="1" dirty="0" smtClean="0">
                <a:solidFill>
                  <a:srgbClr val="000000"/>
                </a:solidFill>
                <a:latin typeface="+mj-lt"/>
              </a:rPr>
              <a:t>View of Raising Wages/Salaries</a:t>
            </a:r>
            <a:endParaRPr lang="en-US" i="1" dirty="0">
              <a:solidFill>
                <a:srgbClr val="000000"/>
              </a:solidFill>
              <a:latin typeface="+mj-lt"/>
            </a:endParaRPr>
          </a:p>
        </p:txBody>
      </p:sp>
      <p:pic>
        <p:nvPicPr>
          <p:cNvPr id="14" name="Picture 13"/>
          <p:cNvPicPr>
            <a:picLocks noChangeAspect="1"/>
          </p:cNvPicPr>
          <p:nvPr/>
        </p:nvPicPr>
        <p:blipFill rotWithShape="1">
          <a:blip r:embed="rId4"/>
          <a:srcRect r="76600"/>
          <a:stretch/>
        </p:blipFill>
        <p:spPr>
          <a:xfrm>
            <a:off x="50801" y="6210299"/>
            <a:ext cx="665602" cy="665091"/>
          </a:xfrm>
          <a:prstGeom prst="rect">
            <a:avLst/>
          </a:prstGeom>
        </p:spPr>
      </p:pic>
      <p:pic>
        <p:nvPicPr>
          <p:cNvPr id="15" name="Picture 14"/>
          <p:cNvPicPr>
            <a:picLocks noChangeAspect="1" noChangeArrowheads="1"/>
          </p:cNvPicPr>
          <p:nvPr/>
        </p:nvPicPr>
        <p:blipFill>
          <a:blip r:embed="rId5" cstate="print"/>
          <a:srcRect/>
          <a:stretch>
            <a:fillRect/>
          </a:stretch>
        </p:blipFill>
        <p:spPr bwMode="auto">
          <a:xfrm>
            <a:off x="8585200" y="6202844"/>
            <a:ext cx="524934" cy="622072"/>
          </a:xfrm>
          <a:prstGeom prst="rect">
            <a:avLst/>
          </a:prstGeom>
          <a:noFill/>
          <a:ln w="9525">
            <a:noFill/>
            <a:miter lim="800000"/>
            <a:headEnd/>
            <a:tailEnd/>
          </a:ln>
        </p:spPr>
      </p:pic>
    </p:spTree>
    <p:extLst>
      <p:ext uri="{BB962C8B-B14F-4D97-AF65-F5344CB8AC3E}">
        <p14:creationId xmlns:p14="http://schemas.microsoft.com/office/powerpoint/2010/main" val="333998912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588933"/>
            <a:ext cx="9143999" cy="15917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22960" y="91440"/>
            <a:ext cx="7520940" cy="548640"/>
          </a:xfrm>
        </p:spPr>
        <p:txBody>
          <a:bodyPr>
            <a:normAutofit fontScale="90000"/>
          </a:bodyPr>
          <a:lstStyle/>
          <a:p>
            <a:pPr algn="ctr"/>
            <a:r>
              <a:rPr lang="en-US" b="1" dirty="0" smtClean="0"/>
              <a:t>Public Support for Infrastructure</a:t>
            </a:r>
            <a:endParaRPr lang="en-US" b="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609242266"/>
              </p:ext>
            </p:extLst>
          </p:nvPr>
        </p:nvGraphicFramePr>
        <p:xfrm>
          <a:off x="457200" y="1293629"/>
          <a:ext cx="8229600" cy="413350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342900" y="486191"/>
            <a:ext cx="8458200" cy="307777"/>
          </a:xfrm>
          <a:prstGeom prst="rect">
            <a:avLst/>
          </a:prstGeom>
          <a:noFill/>
        </p:spPr>
        <p:txBody>
          <a:bodyPr wrap="square" rtlCol="0">
            <a:spAutoFit/>
          </a:bodyPr>
          <a:lstStyle/>
          <a:p>
            <a:pPr algn="ctr"/>
            <a:r>
              <a:rPr lang="en-US" sz="1400" i="1" dirty="0" smtClean="0"/>
              <a:t>Increasing spending on infrastructure projects for our roads and highways </a:t>
            </a:r>
            <a:endParaRPr lang="en-US" sz="1400" i="1" dirty="0"/>
          </a:p>
        </p:txBody>
      </p:sp>
      <p:sp>
        <p:nvSpPr>
          <p:cNvPr id="7" name="TextBox 6"/>
          <p:cNvSpPr txBox="1"/>
          <p:nvPr/>
        </p:nvSpPr>
        <p:spPr>
          <a:xfrm>
            <a:off x="6972300" y="5617633"/>
            <a:ext cx="1993900" cy="276999"/>
          </a:xfrm>
          <a:prstGeom prst="rect">
            <a:avLst/>
          </a:prstGeom>
          <a:noFill/>
        </p:spPr>
        <p:txBody>
          <a:bodyPr wrap="square" rtlCol="0">
            <a:spAutoFit/>
          </a:bodyPr>
          <a:lstStyle/>
          <a:p>
            <a:r>
              <a:rPr lang="en-US" sz="1200" i="1" dirty="0" smtClean="0"/>
              <a:t>Source: NBC/WSJ Poll</a:t>
            </a:r>
            <a:endParaRPr lang="en-US" sz="1200" i="1" dirty="0"/>
          </a:p>
        </p:txBody>
      </p:sp>
      <p:pic>
        <p:nvPicPr>
          <p:cNvPr id="9" name="Picture 8"/>
          <p:cNvPicPr>
            <a:picLocks noChangeAspect="1"/>
          </p:cNvPicPr>
          <p:nvPr/>
        </p:nvPicPr>
        <p:blipFill rotWithShape="1">
          <a:blip r:embed="rId3"/>
          <a:srcRect r="76600"/>
          <a:stretch/>
        </p:blipFill>
        <p:spPr>
          <a:xfrm>
            <a:off x="50801" y="6210299"/>
            <a:ext cx="665602" cy="665091"/>
          </a:xfrm>
          <a:prstGeom prst="rect">
            <a:avLst/>
          </a:prstGeom>
        </p:spPr>
      </p:pic>
      <p:pic>
        <p:nvPicPr>
          <p:cNvPr id="10" name="Picture 9"/>
          <p:cNvPicPr>
            <a:picLocks noChangeAspect="1" noChangeArrowheads="1"/>
          </p:cNvPicPr>
          <p:nvPr/>
        </p:nvPicPr>
        <p:blipFill>
          <a:blip r:embed="rId4" cstate="print"/>
          <a:srcRect/>
          <a:stretch>
            <a:fillRect/>
          </a:stretch>
        </p:blipFill>
        <p:spPr bwMode="auto">
          <a:xfrm>
            <a:off x="8585200" y="6202844"/>
            <a:ext cx="524934" cy="622072"/>
          </a:xfrm>
          <a:prstGeom prst="rect">
            <a:avLst/>
          </a:prstGeom>
          <a:noFill/>
          <a:ln w="9525">
            <a:noFill/>
            <a:miter lim="800000"/>
            <a:headEnd/>
            <a:tailEnd/>
          </a:ln>
        </p:spPr>
      </p:pic>
    </p:spTree>
    <p:extLst>
      <p:ext uri="{BB962C8B-B14F-4D97-AF65-F5344CB8AC3E}">
        <p14:creationId xmlns:p14="http://schemas.microsoft.com/office/powerpoint/2010/main" val="358091380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76600"/>
          <a:stretch/>
        </p:blipFill>
        <p:spPr>
          <a:xfrm>
            <a:off x="148883" y="4312801"/>
            <a:ext cx="1382653" cy="1381592"/>
          </a:xfrm>
          <a:prstGeom prst="rect">
            <a:avLst/>
          </a:prstGeom>
        </p:spPr>
      </p:pic>
      <p:sp>
        <p:nvSpPr>
          <p:cNvPr id="5" name="TextBox 4"/>
          <p:cNvSpPr txBox="1"/>
          <p:nvPr/>
        </p:nvSpPr>
        <p:spPr>
          <a:xfrm>
            <a:off x="916410" y="4870727"/>
            <a:ext cx="184666" cy="369332"/>
          </a:xfrm>
          <a:prstGeom prst="rect">
            <a:avLst/>
          </a:prstGeom>
          <a:noFill/>
        </p:spPr>
        <p:txBody>
          <a:bodyPr wrap="none" rtlCol="0">
            <a:spAutoFit/>
          </a:bodyPr>
          <a:lstStyle/>
          <a:p>
            <a:endParaRPr lang="en-US" dirty="0"/>
          </a:p>
        </p:txBody>
      </p:sp>
      <p:pic>
        <p:nvPicPr>
          <p:cNvPr id="6" name="Picture 5"/>
          <p:cNvPicPr>
            <a:picLocks noChangeAspect="1" noChangeArrowheads="1"/>
          </p:cNvPicPr>
          <p:nvPr/>
        </p:nvPicPr>
        <p:blipFill>
          <a:blip r:embed="rId3" cstate="print"/>
          <a:srcRect/>
          <a:stretch>
            <a:fillRect/>
          </a:stretch>
        </p:blipFill>
        <p:spPr bwMode="auto">
          <a:xfrm>
            <a:off x="148883" y="153422"/>
            <a:ext cx="1260817" cy="1494128"/>
          </a:xfrm>
          <a:prstGeom prst="rect">
            <a:avLst/>
          </a:prstGeom>
          <a:noFill/>
          <a:ln w="9525">
            <a:noFill/>
            <a:miter lim="800000"/>
            <a:headEnd/>
            <a:tailEnd/>
          </a:ln>
        </p:spPr>
      </p:pic>
      <p:sp>
        <p:nvSpPr>
          <p:cNvPr id="7" name="Title 1"/>
          <p:cNvSpPr txBox="1">
            <a:spLocks/>
          </p:cNvSpPr>
          <p:nvPr/>
        </p:nvSpPr>
        <p:spPr>
          <a:xfrm>
            <a:off x="2316436" y="4992809"/>
            <a:ext cx="6641298" cy="1403168"/>
          </a:xfrm>
          <a:prstGeom prst="rect">
            <a:avLst/>
          </a:prstGeom>
        </p:spPr>
        <p:txBody>
          <a:bodyPr vert="horz" lIns="91440" tIns="45720" rIns="91440" bIns="9144" rtlCol="0" anchor="b">
            <a:noAutofit/>
          </a:bodyPr>
          <a:lstStyle>
            <a:lvl1pPr algn="l" defTabSz="914400" rtl="0" eaLnBrk="1" latinLnBrk="0" hangingPunct="1">
              <a:spcBef>
                <a:spcPct val="0"/>
              </a:spcBef>
              <a:buNone/>
              <a:defRPr sz="3200" kern="1200" cap="all" baseline="0">
                <a:solidFill>
                  <a:schemeClr val="tx1"/>
                </a:solidFill>
                <a:latin typeface="+mj-lt"/>
                <a:ea typeface="+mj-ea"/>
                <a:cs typeface="+mj-cs"/>
              </a:defRPr>
            </a:lvl1pPr>
          </a:lstStyle>
          <a:p>
            <a:pPr algn="r"/>
            <a:r>
              <a:rPr lang="en-US" sz="3300" b="1" dirty="0" smtClean="0">
                <a:solidFill>
                  <a:schemeClr val="bg1"/>
                </a:solidFill>
                <a:latin typeface="Arial"/>
                <a:cs typeface="Arial"/>
              </a:rPr>
              <a:t>Today’s presenters:</a:t>
            </a:r>
          </a:p>
          <a:p>
            <a:pPr algn="r"/>
            <a:r>
              <a:rPr lang="en-US" sz="2200" b="1" dirty="0" smtClean="0">
                <a:solidFill>
                  <a:schemeClr val="bg1"/>
                </a:solidFill>
                <a:latin typeface="Arial"/>
                <a:cs typeface="Arial"/>
              </a:rPr>
              <a:t>Paul </a:t>
            </a:r>
            <a:r>
              <a:rPr lang="en-US" sz="2200" b="1" dirty="0" err="1" smtClean="0">
                <a:solidFill>
                  <a:schemeClr val="bg1"/>
                </a:solidFill>
                <a:latin typeface="Arial"/>
                <a:cs typeface="Arial"/>
              </a:rPr>
              <a:t>talboo</a:t>
            </a:r>
            <a:r>
              <a:rPr lang="en-US" sz="2200" b="1" dirty="0">
                <a:solidFill>
                  <a:schemeClr val="bg1"/>
                </a:solidFill>
                <a:latin typeface="Arial"/>
                <a:cs typeface="Arial"/>
              </a:rPr>
              <a:t> </a:t>
            </a:r>
            <a:r>
              <a:rPr lang="en-US" sz="2200" b="1" dirty="0" smtClean="0">
                <a:solidFill>
                  <a:schemeClr val="bg1"/>
                </a:solidFill>
                <a:latin typeface="Arial"/>
                <a:cs typeface="Arial"/>
              </a:rPr>
              <a:t>– Local G-555</a:t>
            </a:r>
          </a:p>
          <a:p>
            <a:pPr algn="r"/>
            <a:r>
              <a:rPr lang="en-US" sz="2200" b="1" dirty="0" smtClean="0">
                <a:solidFill>
                  <a:schemeClr val="bg1"/>
                </a:solidFill>
                <a:latin typeface="Arial"/>
                <a:cs typeface="Arial"/>
              </a:rPr>
              <a:t>Nick </a:t>
            </a:r>
            <a:r>
              <a:rPr lang="en-US" sz="2200" b="1" dirty="0" err="1" smtClean="0">
                <a:solidFill>
                  <a:schemeClr val="bg1"/>
                </a:solidFill>
                <a:latin typeface="Arial"/>
                <a:cs typeface="Arial"/>
              </a:rPr>
              <a:t>passarelli</a:t>
            </a:r>
            <a:r>
              <a:rPr lang="en-US" sz="2200" b="1" dirty="0" smtClean="0">
                <a:solidFill>
                  <a:schemeClr val="bg1"/>
                </a:solidFill>
                <a:latin typeface="Arial"/>
                <a:cs typeface="Arial"/>
              </a:rPr>
              <a:t> – Local 18007</a:t>
            </a:r>
          </a:p>
          <a:p>
            <a:pPr algn="r"/>
            <a:r>
              <a:rPr lang="en-US" sz="2200" b="1" dirty="0" smtClean="0">
                <a:solidFill>
                  <a:schemeClr val="bg1"/>
                </a:solidFill>
                <a:latin typeface="Arial"/>
                <a:cs typeface="Arial"/>
              </a:rPr>
              <a:t>Joe fern – Local 18007</a:t>
            </a:r>
          </a:p>
          <a:p>
            <a:pPr algn="r"/>
            <a:r>
              <a:rPr lang="en-US" sz="2200" b="1" smtClean="0">
                <a:solidFill>
                  <a:schemeClr val="bg1"/>
                </a:solidFill>
                <a:latin typeface="Arial"/>
                <a:cs typeface="Arial"/>
              </a:rPr>
              <a:t>Craig PINKHAM – LOCAL 369</a:t>
            </a:r>
            <a:endParaRPr lang="en-US" sz="2200" b="1" dirty="0">
              <a:solidFill>
                <a:schemeClr val="bg1"/>
              </a:solidFill>
              <a:latin typeface="Arial"/>
              <a:cs typeface="Arial"/>
            </a:endParaRPr>
          </a:p>
        </p:txBody>
      </p:sp>
      <p:sp>
        <p:nvSpPr>
          <p:cNvPr id="13" name="Subtitle 2"/>
          <p:cNvSpPr>
            <a:spLocks noGrp="1"/>
          </p:cNvSpPr>
          <p:nvPr>
            <p:ph type="subTitle" idx="1"/>
          </p:nvPr>
        </p:nvSpPr>
        <p:spPr>
          <a:xfrm rot="19140000">
            <a:off x="1212277" y="2470925"/>
            <a:ext cx="6511131" cy="329259"/>
          </a:xfrm>
        </p:spPr>
        <p:txBody>
          <a:bodyPr/>
          <a:lstStyle/>
          <a:p>
            <a:r>
              <a:rPr lang="en-US" spc="0" dirty="0" smtClean="0">
                <a:latin typeface="Arial"/>
                <a:cs typeface="Arial"/>
              </a:rPr>
              <a:t>Hollywood, Florida</a:t>
            </a:r>
            <a:endParaRPr lang="en-US" spc="0" dirty="0">
              <a:latin typeface="Arial"/>
              <a:cs typeface="Arial"/>
            </a:endParaRPr>
          </a:p>
        </p:txBody>
      </p:sp>
      <p:sp>
        <p:nvSpPr>
          <p:cNvPr id="9" name="Title 1"/>
          <p:cNvSpPr>
            <a:spLocks noGrp="1"/>
          </p:cNvSpPr>
          <p:nvPr>
            <p:ph type="ctrTitle"/>
          </p:nvPr>
        </p:nvSpPr>
        <p:spPr>
          <a:xfrm rot="19107012">
            <a:off x="743252" y="1534955"/>
            <a:ext cx="6239696" cy="1204306"/>
          </a:xfrm>
        </p:spPr>
        <p:txBody>
          <a:bodyPr/>
          <a:lstStyle/>
          <a:p>
            <a:r>
              <a:rPr lang="en-US" sz="2400" b="1" dirty="0" smtClean="0">
                <a:latin typeface="Arial"/>
                <a:cs typeface="Arial"/>
              </a:rPr>
              <a:t>Utility workers union of America</a:t>
            </a:r>
            <a:br>
              <a:rPr lang="en-US" sz="2400" b="1" dirty="0" smtClean="0">
                <a:latin typeface="Arial"/>
                <a:cs typeface="Arial"/>
              </a:rPr>
            </a:br>
            <a:r>
              <a:rPr lang="en-US" sz="2550" b="1" dirty="0" smtClean="0">
                <a:latin typeface="Arial"/>
                <a:cs typeface="Arial"/>
              </a:rPr>
              <a:t>30</a:t>
            </a:r>
            <a:r>
              <a:rPr lang="en-US" sz="2550" b="1" baseline="30000" dirty="0" smtClean="0">
                <a:latin typeface="Arial"/>
                <a:cs typeface="Arial"/>
              </a:rPr>
              <a:t>th</a:t>
            </a:r>
            <a:r>
              <a:rPr lang="en-US" sz="2550" b="1" dirty="0" smtClean="0">
                <a:latin typeface="Arial"/>
                <a:cs typeface="Arial"/>
              </a:rPr>
              <a:t> constitutional convention</a:t>
            </a:r>
            <a:endParaRPr lang="en-US" sz="2550" b="1" dirty="0">
              <a:latin typeface="Arial"/>
              <a:cs typeface="Arial"/>
            </a:endParaRPr>
          </a:p>
        </p:txBody>
      </p:sp>
    </p:spTree>
    <p:extLst>
      <p:ext uri="{BB962C8B-B14F-4D97-AF65-F5344CB8AC3E}">
        <p14:creationId xmlns:p14="http://schemas.microsoft.com/office/powerpoint/2010/main" val="31845931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588933"/>
            <a:ext cx="9143999" cy="15917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22960" y="91440"/>
            <a:ext cx="7520940" cy="548640"/>
          </a:xfrm>
        </p:spPr>
        <p:txBody>
          <a:bodyPr>
            <a:normAutofit/>
          </a:bodyPr>
          <a:lstStyle/>
          <a:p>
            <a:pPr algn="ctr"/>
            <a:r>
              <a:rPr lang="en-US" sz="2400" b="1" dirty="0" smtClean="0"/>
              <a:t>Public Supports Spending to Create Jobs</a:t>
            </a:r>
            <a:endParaRPr lang="en-US" sz="2400" b="1" dirty="0"/>
          </a:p>
        </p:txBody>
      </p:sp>
      <p:sp>
        <p:nvSpPr>
          <p:cNvPr id="9" name="Rectangle 8"/>
          <p:cNvSpPr/>
          <p:nvPr/>
        </p:nvSpPr>
        <p:spPr>
          <a:xfrm>
            <a:off x="477480" y="640080"/>
            <a:ext cx="4018320" cy="892552"/>
          </a:xfrm>
          <a:prstGeom prst="rect">
            <a:avLst/>
          </a:prstGeom>
        </p:spPr>
        <p:txBody>
          <a:bodyPr wrap="square">
            <a:spAutoFit/>
          </a:bodyPr>
          <a:lstStyle/>
          <a:p>
            <a:pPr algn="ctr" eaLnBrk="0" fontAlgn="base" hangingPunct="0">
              <a:spcBef>
                <a:spcPct val="0"/>
              </a:spcBef>
              <a:spcAft>
                <a:spcPct val="0"/>
              </a:spcAft>
            </a:pPr>
            <a:r>
              <a:rPr lang="en-US" sz="1300" i="1" dirty="0" smtClean="0">
                <a:solidFill>
                  <a:srgbClr val="000000"/>
                </a:solidFill>
                <a:latin typeface="+mj-lt"/>
              </a:rPr>
              <a:t>What do you think is a better way for government to try to create jobs: cutting taxes, or by spending money on projects like roads, bridges and technology development?</a:t>
            </a:r>
            <a:endParaRPr lang="en-US" sz="1300" i="1" dirty="0">
              <a:solidFill>
                <a:srgbClr val="000000"/>
              </a:solidFill>
              <a:latin typeface="+mj-lt"/>
            </a:endParaRPr>
          </a:p>
        </p:txBody>
      </p:sp>
      <p:graphicFrame>
        <p:nvGraphicFramePr>
          <p:cNvPr id="10" name="Content Placeholder 9"/>
          <p:cNvGraphicFramePr>
            <a:graphicFrameLocks noGrp="1"/>
          </p:cNvGraphicFramePr>
          <p:nvPr>
            <p:ph sz="half" idx="1"/>
            <p:extLst>
              <p:ext uri="{D42A27DB-BD31-4B8C-83A1-F6EECF244321}">
                <p14:modId xmlns:p14="http://schemas.microsoft.com/office/powerpoint/2010/main" val="822988666"/>
              </p:ext>
            </p:extLst>
          </p:nvPr>
        </p:nvGraphicFramePr>
        <p:xfrm>
          <a:off x="457200" y="2028463"/>
          <a:ext cx="4038600" cy="393715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ontent Placeholder 10"/>
          <p:cNvGraphicFramePr>
            <a:graphicFrameLocks noGrp="1"/>
          </p:cNvGraphicFramePr>
          <p:nvPr>
            <p:ph sz="half" idx="13"/>
            <p:extLst>
              <p:ext uri="{D42A27DB-BD31-4B8C-83A1-F6EECF244321}">
                <p14:modId xmlns:p14="http://schemas.microsoft.com/office/powerpoint/2010/main" val="1259088620"/>
              </p:ext>
            </p:extLst>
          </p:nvPr>
        </p:nvGraphicFramePr>
        <p:xfrm>
          <a:off x="4648200" y="1926457"/>
          <a:ext cx="4038600" cy="4046681"/>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p:cNvSpPr/>
          <p:nvPr/>
        </p:nvSpPr>
        <p:spPr>
          <a:xfrm>
            <a:off x="4876800" y="633795"/>
            <a:ext cx="4018320" cy="1292662"/>
          </a:xfrm>
          <a:prstGeom prst="rect">
            <a:avLst/>
          </a:prstGeom>
        </p:spPr>
        <p:txBody>
          <a:bodyPr wrap="square">
            <a:spAutoFit/>
          </a:bodyPr>
          <a:lstStyle/>
          <a:p>
            <a:pPr algn="ctr" eaLnBrk="0" fontAlgn="base" hangingPunct="0">
              <a:spcBef>
                <a:spcPct val="0"/>
              </a:spcBef>
              <a:spcAft>
                <a:spcPct val="0"/>
              </a:spcAft>
            </a:pPr>
            <a:r>
              <a:rPr lang="en-US" sz="1300" i="1" dirty="0" smtClean="0">
                <a:solidFill>
                  <a:srgbClr val="000000"/>
                </a:solidFill>
                <a:latin typeface="+mj-lt"/>
              </a:rPr>
              <a:t>Thinking specifically about the job situation in the country, would this help, hurt, or not make much of a difference:</a:t>
            </a:r>
          </a:p>
          <a:p>
            <a:pPr algn="ctr" eaLnBrk="0" fontAlgn="base" hangingPunct="0">
              <a:spcBef>
                <a:spcPct val="0"/>
              </a:spcBef>
              <a:spcAft>
                <a:spcPct val="0"/>
              </a:spcAft>
            </a:pPr>
            <a:endParaRPr lang="en-US" sz="1300" i="1" dirty="0">
              <a:solidFill>
                <a:srgbClr val="000000"/>
              </a:solidFill>
              <a:latin typeface="+mj-lt"/>
            </a:endParaRPr>
          </a:p>
          <a:p>
            <a:pPr algn="ctr" eaLnBrk="0" fontAlgn="base" hangingPunct="0">
              <a:spcBef>
                <a:spcPct val="0"/>
              </a:spcBef>
              <a:spcAft>
                <a:spcPct val="0"/>
              </a:spcAft>
            </a:pPr>
            <a:r>
              <a:rPr lang="en-US" sz="1300" i="1" dirty="0" smtClean="0">
                <a:solidFill>
                  <a:srgbClr val="000000"/>
                </a:solidFill>
                <a:latin typeface="+mj-lt"/>
              </a:rPr>
              <a:t>Additional spending on road, bridges and other public works projects</a:t>
            </a:r>
            <a:endParaRPr lang="en-US" sz="1300" i="1" dirty="0">
              <a:solidFill>
                <a:srgbClr val="000000"/>
              </a:solidFill>
              <a:latin typeface="+mj-lt"/>
            </a:endParaRPr>
          </a:p>
        </p:txBody>
      </p:sp>
      <p:sp>
        <p:nvSpPr>
          <p:cNvPr id="13" name="TextBox 12"/>
          <p:cNvSpPr txBox="1"/>
          <p:nvPr/>
        </p:nvSpPr>
        <p:spPr>
          <a:xfrm>
            <a:off x="5539426" y="5903668"/>
            <a:ext cx="3716910" cy="276999"/>
          </a:xfrm>
          <a:prstGeom prst="rect">
            <a:avLst/>
          </a:prstGeom>
          <a:noFill/>
        </p:spPr>
        <p:txBody>
          <a:bodyPr wrap="square" rtlCol="0">
            <a:spAutoFit/>
          </a:bodyPr>
          <a:lstStyle/>
          <a:p>
            <a:r>
              <a:rPr lang="en-US" sz="1200" i="1" dirty="0" smtClean="0"/>
              <a:t>Source: ABC News/</a:t>
            </a:r>
            <a:r>
              <a:rPr lang="en-US" sz="1200" i="1" dirty="0" err="1" smtClean="0"/>
              <a:t>WaPo</a:t>
            </a:r>
            <a:r>
              <a:rPr lang="en-US" sz="1200" i="1" dirty="0" smtClean="0"/>
              <a:t> Poll, August 2012</a:t>
            </a:r>
            <a:endParaRPr lang="en-US" sz="1200" i="1" dirty="0"/>
          </a:p>
        </p:txBody>
      </p:sp>
      <p:pic>
        <p:nvPicPr>
          <p:cNvPr id="14" name="Picture 13"/>
          <p:cNvPicPr>
            <a:picLocks noChangeAspect="1"/>
          </p:cNvPicPr>
          <p:nvPr/>
        </p:nvPicPr>
        <p:blipFill rotWithShape="1">
          <a:blip r:embed="rId4"/>
          <a:srcRect r="76600"/>
          <a:stretch/>
        </p:blipFill>
        <p:spPr>
          <a:xfrm>
            <a:off x="50801" y="6210299"/>
            <a:ext cx="665602" cy="665091"/>
          </a:xfrm>
          <a:prstGeom prst="rect">
            <a:avLst/>
          </a:prstGeom>
        </p:spPr>
      </p:pic>
      <p:pic>
        <p:nvPicPr>
          <p:cNvPr id="15" name="Picture 14"/>
          <p:cNvPicPr>
            <a:picLocks noChangeAspect="1" noChangeArrowheads="1"/>
          </p:cNvPicPr>
          <p:nvPr/>
        </p:nvPicPr>
        <p:blipFill>
          <a:blip r:embed="rId5" cstate="print"/>
          <a:srcRect/>
          <a:stretch>
            <a:fillRect/>
          </a:stretch>
        </p:blipFill>
        <p:spPr bwMode="auto">
          <a:xfrm>
            <a:off x="8585200" y="6202844"/>
            <a:ext cx="524934" cy="622072"/>
          </a:xfrm>
          <a:prstGeom prst="rect">
            <a:avLst/>
          </a:prstGeom>
          <a:noFill/>
          <a:ln w="9525">
            <a:noFill/>
            <a:miter lim="800000"/>
            <a:headEnd/>
            <a:tailEnd/>
          </a:ln>
        </p:spPr>
      </p:pic>
    </p:spTree>
    <p:extLst>
      <p:ext uri="{BB962C8B-B14F-4D97-AF65-F5344CB8AC3E}">
        <p14:creationId xmlns:p14="http://schemas.microsoft.com/office/powerpoint/2010/main" val="140336843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4588933"/>
            <a:ext cx="9143999" cy="15917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5345" y="91440"/>
            <a:ext cx="9018655" cy="548640"/>
          </a:xfrm>
        </p:spPr>
        <p:txBody>
          <a:bodyPr>
            <a:noAutofit/>
          </a:bodyPr>
          <a:lstStyle/>
          <a:p>
            <a:pPr algn="ctr"/>
            <a:r>
              <a:rPr lang="en-US" sz="2400" b="1" dirty="0" smtClean="0"/>
              <a:t>Support for Proposals Congress Might Consider</a:t>
            </a:r>
            <a:endParaRPr lang="en-US" sz="2400" b="1" dirty="0"/>
          </a:p>
        </p:txBody>
      </p:sp>
      <p:graphicFrame>
        <p:nvGraphicFramePr>
          <p:cNvPr id="4" name="Object 3"/>
          <p:cNvGraphicFramePr>
            <a:graphicFrameLocks noChangeAspect="1"/>
          </p:cNvGraphicFramePr>
          <p:nvPr>
            <p:extLst>
              <p:ext uri="{D42A27DB-BD31-4B8C-83A1-F6EECF244321}">
                <p14:modId xmlns:p14="http://schemas.microsoft.com/office/powerpoint/2010/main" val="4056187045"/>
              </p:ext>
            </p:extLst>
          </p:nvPr>
        </p:nvGraphicFramePr>
        <p:xfrm>
          <a:off x="2633058" y="731122"/>
          <a:ext cx="6723529" cy="487343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Box 4"/>
          <p:cNvSpPr txBox="1">
            <a:spLocks noChangeArrowheads="1"/>
          </p:cNvSpPr>
          <p:nvPr/>
        </p:nvSpPr>
        <p:spPr bwMode="auto">
          <a:xfrm>
            <a:off x="91479" y="4087712"/>
            <a:ext cx="2757842"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eaLnBrk="0" fontAlgn="base" hangingPunct="0">
              <a:lnSpc>
                <a:spcPct val="80000"/>
              </a:lnSpc>
              <a:spcBef>
                <a:spcPct val="0"/>
              </a:spcBef>
              <a:spcAft>
                <a:spcPct val="0"/>
              </a:spcAft>
            </a:pPr>
            <a:r>
              <a:rPr lang="en-US" sz="1200" dirty="0" smtClean="0">
                <a:solidFill>
                  <a:srgbClr val="000000"/>
                </a:solidFill>
              </a:rPr>
              <a:t>Ending tax loopholes that encourage U.S. companies to send jobs overseas</a:t>
            </a:r>
          </a:p>
        </p:txBody>
      </p:sp>
      <p:sp>
        <p:nvSpPr>
          <p:cNvPr id="6" name="TextBox 5"/>
          <p:cNvSpPr txBox="1"/>
          <p:nvPr/>
        </p:nvSpPr>
        <p:spPr>
          <a:xfrm>
            <a:off x="3094413" y="643574"/>
            <a:ext cx="2117662" cy="276999"/>
          </a:xfrm>
          <a:prstGeom prst="rect">
            <a:avLst/>
          </a:prstGeom>
          <a:solidFill>
            <a:schemeClr val="bg1"/>
          </a:solidFill>
        </p:spPr>
        <p:txBody>
          <a:bodyPr wrap="none" rtlCol="0">
            <a:spAutoFit/>
          </a:bodyPr>
          <a:lstStyle/>
          <a:p>
            <a:pPr algn="ctr" eaLnBrk="0" fontAlgn="base" hangingPunct="0">
              <a:spcBef>
                <a:spcPct val="0"/>
              </a:spcBef>
              <a:spcAft>
                <a:spcPct val="0"/>
              </a:spcAft>
            </a:pPr>
            <a:r>
              <a:rPr lang="en-US" sz="1200" dirty="0" smtClean="0">
                <a:solidFill>
                  <a:srgbClr val="000000"/>
                </a:solidFill>
                <a:latin typeface="+mj-lt"/>
              </a:rPr>
              <a:t>(voters in Senate BG states)</a:t>
            </a:r>
            <a:endParaRPr lang="en-US" sz="1200" dirty="0">
              <a:solidFill>
                <a:srgbClr val="000000"/>
              </a:solidFill>
              <a:latin typeface="+mj-lt"/>
            </a:endParaRPr>
          </a:p>
        </p:txBody>
      </p:sp>
      <p:sp>
        <p:nvSpPr>
          <p:cNvPr id="7" name="Text Box 4"/>
          <p:cNvSpPr txBox="1">
            <a:spLocks noChangeArrowheads="1"/>
          </p:cNvSpPr>
          <p:nvPr/>
        </p:nvSpPr>
        <p:spPr bwMode="auto">
          <a:xfrm>
            <a:off x="91479" y="2242268"/>
            <a:ext cx="2757842"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eaLnBrk="0" fontAlgn="base" hangingPunct="0">
              <a:lnSpc>
                <a:spcPct val="80000"/>
              </a:lnSpc>
              <a:spcBef>
                <a:spcPct val="0"/>
              </a:spcBef>
              <a:spcAft>
                <a:spcPct val="0"/>
              </a:spcAft>
            </a:pPr>
            <a:r>
              <a:rPr lang="en-US" sz="1200" dirty="0" smtClean="0">
                <a:solidFill>
                  <a:srgbClr val="000000"/>
                </a:solidFill>
              </a:rPr>
              <a:t>Increase Social Security benefits (high-income people pay S.S. taxes on all  wages </a:t>
            </a:r>
            <a:endParaRPr lang="en-US" sz="1200" dirty="0">
              <a:solidFill>
                <a:srgbClr val="000000"/>
              </a:solidFill>
            </a:endParaRPr>
          </a:p>
        </p:txBody>
      </p:sp>
      <p:sp>
        <p:nvSpPr>
          <p:cNvPr id="8" name="Text Box 4"/>
          <p:cNvSpPr txBox="1">
            <a:spLocks noChangeArrowheads="1"/>
          </p:cNvSpPr>
          <p:nvPr/>
        </p:nvSpPr>
        <p:spPr bwMode="auto">
          <a:xfrm>
            <a:off x="91479" y="2856409"/>
            <a:ext cx="2757842"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eaLnBrk="0" fontAlgn="base" hangingPunct="0">
              <a:lnSpc>
                <a:spcPct val="80000"/>
              </a:lnSpc>
              <a:spcBef>
                <a:spcPct val="0"/>
              </a:spcBef>
              <a:spcAft>
                <a:spcPct val="0"/>
              </a:spcAft>
            </a:pPr>
            <a:r>
              <a:rPr lang="en-US" sz="1200" dirty="0" smtClean="0">
                <a:solidFill>
                  <a:srgbClr val="000000"/>
                </a:solidFill>
              </a:rPr>
              <a:t>Raising taxes on wealthy/ corps. to fund priorities (education, job training, </a:t>
            </a:r>
            <a:r>
              <a:rPr lang="en-US" sz="1200" dirty="0" err="1" smtClean="0">
                <a:solidFill>
                  <a:srgbClr val="000000"/>
                </a:solidFill>
              </a:rPr>
              <a:t>etc</a:t>
            </a:r>
            <a:r>
              <a:rPr lang="en-US" sz="1200" dirty="0" smtClean="0">
                <a:solidFill>
                  <a:srgbClr val="000000"/>
                </a:solidFill>
              </a:rPr>
              <a:t>)</a:t>
            </a:r>
            <a:endParaRPr lang="en-US" sz="1200" dirty="0">
              <a:solidFill>
                <a:srgbClr val="000000"/>
              </a:solidFill>
            </a:endParaRPr>
          </a:p>
        </p:txBody>
      </p:sp>
      <p:sp>
        <p:nvSpPr>
          <p:cNvPr id="9" name="Text Box 4"/>
          <p:cNvSpPr txBox="1">
            <a:spLocks noChangeArrowheads="1"/>
          </p:cNvSpPr>
          <p:nvPr/>
        </p:nvSpPr>
        <p:spPr bwMode="auto">
          <a:xfrm>
            <a:off x="91479" y="1571132"/>
            <a:ext cx="2757842"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eaLnBrk="0" fontAlgn="base" hangingPunct="0">
              <a:lnSpc>
                <a:spcPct val="80000"/>
              </a:lnSpc>
              <a:spcBef>
                <a:spcPct val="0"/>
              </a:spcBef>
              <a:spcAft>
                <a:spcPct val="0"/>
              </a:spcAft>
            </a:pPr>
            <a:r>
              <a:rPr lang="en-US" sz="1200" dirty="0" smtClean="0">
                <a:solidFill>
                  <a:srgbClr val="000000"/>
                </a:solidFill>
              </a:rPr>
              <a:t>Increasing taxes on corporate overseas profits, to ensure pay as much as on US profits</a:t>
            </a:r>
            <a:endParaRPr lang="en-US" sz="1200" dirty="0">
              <a:solidFill>
                <a:srgbClr val="000000"/>
              </a:solidFill>
            </a:endParaRPr>
          </a:p>
        </p:txBody>
      </p:sp>
      <p:sp>
        <p:nvSpPr>
          <p:cNvPr id="10" name="Text Box 4"/>
          <p:cNvSpPr txBox="1">
            <a:spLocks noChangeArrowheads="1"/>
          </p:cNvSpPr>
          <p:nvPr/>
        </p:nvSpPr>
        <p:spPr bwMode="auto">
          <a:xfrm>
            <a:off x="91479" y="3512602"/>
            <a:ext cx="2757842"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eaLnBrk="0" fontAlgn="base" hangingPunct="0">
              <a:lnSpc>
                <a:spcPct val="80000"/>
              </a:lnSpc>
              <a:spcBef>
                <a:spcPct val="0"/>
              </a:spcBef>
              <a:spcAft>
                <a:spcPct val="0"/>
              </a:spcAft>
            </a:pPr>
            <a:r>
              <a:rPr lang="en-US" sz="1200" dirty="0" smtClean="0">
                <a:solidFill>
                  <a:srgbClr val="000000"/>
                </a:solidFill>
              </a:rPr>
              <a:t>Raising federal minimum wage to $10.10 per hour</a:t>
            </a:r>
            <a:endParaRPr lang="en-US" sz="1200" dirty="0">
              <a:solidFill>
                <a:srgbClr val="000000"/>
              </a:solidFill>
            </a:endParaRPr>
          </a:p>
        </p:txBody>
      </p:sp>
      <p:sp>
        <p:nvSpPr>
          <p:cNvPr id="11" name="Text Box 4"/>
          <p:cNvSpPr txBox="1">
            <a:spLocks noChangeArrowheads="1"/>
          </p:cNvSpPr>
          <p:nvPr/>
        </p:nvSpPr>
        <p:spPr bwMode="auto">
          <a:xfrm>
            <a:off x="91479" y="4810555"/>
            <a:ext cx="2757842"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eaLnBrk="0" fontAlgn="base" hangingPunct="0">
              <a:lnSpc>
                <a:spcPct val="80000"/>
              </a:lnSpc>
              <a:spcBef>
                <a:spcPct val="0"/>
              </a:spcBef>
              <a:spcAft>
                <a:spcPct val="0"/>
              </a:spcAft>
            </a:pPr>
            <a:r>
              <a:rPr lang="en-US" sz="1200" dirty="0" smtClean="0">
                <a:solidFill>
                  <a:srgbClr val="000000"/>
                </a:solidFill>
              </a:rPr>
              <a:t>Comprehensive immigration reform including path to citizenship</a:t>
            </a:r>
            <a:endParaRPr lang="en-US" sz="1200" dirty="0">
              <a:solidFill>
                <a:srgbClr val="000000"/>
              </a:solidFill>
            </a:endParaRPr>
          </a:p>
        </p:txBody>
      </p:sp>
      <p:sp>
        <p:nvSpPr>
          <p:cNvPr id="12" name="Text Box 4"/>
          <p:cNvSpPr txBox="1">
            <a:spLocks noChangeArrowheads="1"/>
          </p:cNvSpPr>
          <p:nvPr/>
        </p:nvSpPr>
        <p:spPr bwMode="auto">
          <a:xfrm>
            <a:off x="91479" y="996022"/>
            <a:ext cx="2757842"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eaLnBrk="0" fontAlgn="base" hangingPunct="0">
              <a:lnSpc>
                <a:spcPct val="80000"/>
              </a:lnSpc>
              <a:spcBef>
                <a:spcPct val="0"/>
              </a:spcBef>
              <a:spcAft>
                <a:spcPct val="0"/>
              </a:spcAft>
            </a:pPr>
            <a:r>
              <a:rPr lang="en-US" sz="1200" dirty="0" smtClean="0">
                <a:solidFill>
                  <a:srgbClr val="000000"/>
                </a:solidFill>
              </a:rPr>
              <a:t>Increase funding for public schools from preschool through college</a:t>
            </a:r>
            <a:endParaRPr lang="en-US" sz="1200" dirty="0">
              <a:solidFill>
                <a:srgbClr val="000000"/>
              </a:solidFill>
            </a:endParaRPr>
          </a:p>
        </p:txBody>
      </p:sp>
      <p:sp>
        <p:nvSpPr>
          <p:cNvPr id="15" name="TextBox 14"/>
          <p:cNvSpPr txBox="1"/>
          <p:nvPr/>
        </p:nvSpPr>
        <p:spPr>
          <a:xfrm>
            <a:off x="6105351" y="5769946"/>
            <a:ext cx="3038649" cy="276999"/>
          </a:xfrm>
          <a:prstGeom prst="rect">
            <a:avLst/>
          </a:prstGeom>
          <a:noFill/>
        </p:spPr>
        <p:txBody>
          <a:bodyPr wrap="square" rtlCol="0">
            <a:spAutoFit/>
          </a:bodyPr>
          <a:lstStyle/>
          <a:p>
            <a:r>
              <a:rPr lang="en-US" sz="1200" i="1" dirty="0" smtClean="0">
                <a:solidFill>
                  <a:prstClr val="black"/>
                </a:solidFill>
              </a:rPr>
              <a:t>Source: AFL-CIO Post Election Survey</a:t>
            </a:r>
            <a:endParaRPr lang="en-US" sz="1200" i="1" dirty="0">
              <a:solidFill>
                <a:prstClr val="black"/>
              </a:solidFill>
            </a:endParaRPr>
          </a:p>
        </p:txBody>
      </p:sp>
      <p:pic>
        <p:nvPicPr>
          <p:cNvPr id="14" name="Picture 13"/>
          <p:cNvPicPr>
            <a:picLocks noChangeAspect="1"/>
          </p:cNvPicPr>
          <p:nvPr/>
        </p:nvPicPr>
        <p:blipFill rotWithShape="1">
          <a:blip r:embed="rId3"/>
          <a:srcRect r="76600"/>
          <a:stretch/>
        </p:blipFill>
        <p:spPr>
          <a:xfrm>
            <a:off x="50801" y="6210299"/>
            <a:ext cx="665602" cy="665091"/>
          </a:xfrm>
          <a:prstGeom prst="rect">
            <a:avLst/>
          </a:prstGeom>
        </p:spPr>
      </p:pic>
      <p:pic>
        <p:nvPicPr>
          <p:cNvPr id="16" name="Picture 15"/>
          <p:cNvPicPr>
            <a:picLocks noChangeAspect="1" noChangeArrowheads="1"/>
          </p:cNvPicPr>
          <p:nvPr/>
        </p:nvPicPr>
        <p:blipFill>
          <a:blip r:embed="rId4" cstate="print"/>
          <a:srcRect/>
          <a:stretch>
            <a:fillRect/>
          </a:stretch>
        </p:blipFill>
        <p:spPr bwMode="auto">
          <a:xfrm>
            <a:off x="8585200" y="6202844"/>
            <a:ext cx="524934" cy="622072"/>
          </a:xfrm>
          <a:prstGeom prst="rect">
            <a:avLst/>
          </a:prstGeom>
          <a:noFill/>
          <a:ln w="9525">
            <a:noFill/>
            <a:miter lim="800000"/>
            <a:headEnd/>
            <a:tailEnd/>
          </a:ln>
        </p:spPr>
      </p:pic>
    </p:spTree>
    <p:extLst>
      <p:ext uri="{BB962C8B-B14F-4D97-AF65-F5344CB8AC3E}">
        <p14:creationId xmlns:p14="http://schemas.microsoft.com/office/powerpoint/2010/main" val="57180449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4588933"/>
            <a:ext cx="9143999" cy="15917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114463858"/>
              </p:ext>
            </p:extLst>
          </p:nvPr>
        </p:nvGraphicFramePr>
        <p:xfrm>
          <a:off x="2385562" y="814182"/>
          <a:ext cx="6723529" cy="4546946"/>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Box 4"/>
          <p:cNvSpPr txBox="1">
            <a:spLocks noChangeArrowheads="1"/>
          </p:cNvSpPr>
          <p:nvPr/>
        </p:nvSpPr>
        <p:spPr bwMode="auto">
          <a:xfrm>
            <a:off x="125345" y="3248318"/>
            <a:ext cx="2378009"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eaLnBrk="0" fontAlgn="base" hangingPunct="0">
              <a:lnSpc>
                <a:spcPct val="80000"/>
              </a:lnSpc>
              <a:spcBef>
                <a:spcPct val="0"/>
              </a:spcBef>
              <a:spcAft>
                <a:spcPct val="0"/>
              </a:spcAft>
            </a:pPr>
            <a:r>
              <a:rPr lang="en-US" sz="1200" dirty="0" smtClean="0">
                <a:solidFill>
                  <a:srgbClr val="000000"/>
                </a:solidFill>
              </a:rPr>
              <a:t>Raising the age at which seniors are eligible for Medicare</a:t>
            </a:r>
          </a:p>
        </p:txBody>
      </p:sp>
      <p:sp>
        <p:nvSpPr>
          <p:cNvPr id="6" name="Text Box 4"/>
          <p:cNvSpPr txBox="1">
            <a:spLocks noChangeArrowheads="1"/>
          </p:cNvSpPr>
          <p:nvPr/>
        </p:nvSpPr>
        <p:spPr bwMode="auto">
          <a:xfrm>
            <a:off x="125346" y="1133595"/>
            <a:ext cx="2378009"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eaLnBrk="0" fontAlgn="base" hangingPunct="0">
              <a:lnSpc>
                <a:spcPct val="80000"/>
              </a:lnSpc>
              <a:spcBef>
                <a:spcPct val="0"/>
              </a:spcBef>
              <a:spcAft>
                <a:spcPct val="0"/>
              </a:spcAft>
            </a:pPr>
            <a:r>
              <a:rPr lang="en-US" sz="1200" dirty="0" smtClean="0">
                <a:solidFill>
                  <a:srgbClr val="000000"/>
                </a:solidFill>
              </a:rPr>
              <a:t>Reducing regulations on financial institutions and investment banks</a:t>
            </a:r>
          </a:p>
        </p:txBody>
      </p:sp>
      <p:sp>
        <p:nvSpPr>
          <p:cNvPr id="7" name="Text Box 4"/>
          <p:cNvSpPr txBox="1">
            <a:spLocks noChangeArrowheads="1"/>
          </p:cNvSpPr>
          <p:nvPr/>
        </p:nvSpPr>
        <p:spPr bwMode="auto">
          <a:xfrm>
            <a:off x="125346" y="2210138"/>
            <a:ext cx="2378009"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eaLnBrk="0" fontAlgn="base" hangingPunct="0">
              <a:lnSpc>
                <a:spcPct val="80000"/>
              </a:lnSpc>
              <a:spcBef>
                <a:spcPct val="0"/>
              </a:spcBef>
              <a:spcAft>
                <a:spcPct val="0"/>
              </a:spcAft>
            </a:pPr>
            <a:r>
              <a:rPr lang="en-US" sz="1200" dirty="0" smtClean="0">
                <a:solidFill>
                  <a:srgbClr val="000000"/>
                </a:solidFill>
              </a:rPr>
              <a:t>Raising the Social Security retirement age</a:t>
            </a:r>
          </a:p>
        </p:txBody>
      </p:sp>
      <p:sp>
        <p:nvSpPr>
          <p:cNvPr id="8" name="Text Box 4"/>
          <p:cNvSpPr txBox="1">
            <a:spLocks noChangeArrowheads="1"/>
          </p:cNvSpPr>
          <p:nvPr/>
        </p:nvSpPr>
        <p:spPr bwMode="auto">
          <a:xfrm>
            <a:off x="125346" y="4286498"/>
            <a:ext cx="2378009"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eaLnBrk="0" fontAlgn="base" hangingPunct="0">
              <a:lnSpc>
                <a:spcPct val="80000"/>
              </a:lnSpc>
              <a:spcBef>
                <a:spcPct val="0"/>
              </a:spcBef>
              <a:spcAft>
                <a:spcPct val="0"/>
              </a:spcAft>
            </a:pPr>
            <a:r>
              <a:rPr lang="en-US" sz="1200" dirty="0" smtClean="0">
                <a:solidFill>
                  <a:srgbClr val="000000"/>
                </a:solidFill>
              </a:rPr>
              <a:t>Cutting the Medicaid health program</a:t>
            </a:r>
          </a:p>
        </p:txBody>
      </p:sp>
      <p:sp>
        <p:nvSpPr>
          <p:cNvPr id="9" name="TextBox 8"/>
          <p:cNvSpPr txBox="1"/>
          <p:nvPr/>
        </p:nvSpPr>
        <p:spPr>
          <a:xfrm>
            <a:off x="3030476" y="674945"/>
            <a:ext cx="2117662" cy="276999"/>
          </a:xfrm>
          <a:prstGeom prst="rect">
            <a:avLst/>
          </a:prstGeom>
          <a:solidFill>
            <a:schemeClr val="bg1"/>
          </a:solidFill>
        </p:spPr>
        <p:txBody>
          <a:bodyPr wrap="none" rtlCol="0">
            <a:spAutoFit/>
          </a:bodyPr>
          <a:lstStyle/>
          <a:p>
            <a:pPr algn="ctr" eaLnBrk="0" fontAlgn="base" hangingPunct="0">
              <a:spcBef>
                <a:spcPct val="0"/>
              </a:spcBef>
              <a:spcAft>
                <a:spcPct val="0"/>
              </a:spcAft>
            </a:pPr>
            <a:r>
              <a:rPr lang="en-US" sz="1200" dirty="0" smtClean="0">
                <a:solidFill>
                  <a:srgbClr val="000000"/>
                </a:solidFill>
                <a:latin typeface="+mj-lt"/>
              </a:rPr>
              <a:t>(voters in Senate BG states)</a:t>
            </a:r>
            <a:endParaRPr lang="en-US" sz="1200" dirty="0">
              <a:solidFill>
                <a:srgbClr val="000000"/>
              </a:solidFill>
              <a:latin typeface="+mj-lt"/>
            </a:endParaRPr>
          </a:p>
        </p:txBody>
      </p:sp>
      <p:sp>
        <p:nvSpPr>
          <p:cNvPr id="10" name="TextBox 9"/>
          <p:cNvSpPr txBox="1"/>
          <p:nvPr/>
        </p:nvSpPr>
        <p:spPr>
          <a:xfrm>
            <a:off x="6070442" y="5736079"/>
            <a:ext cx="3038649" cy="276999"/>
          </a:xfrm>
          <a:prstGeom prst="rect">
            <a:avLst/>
          </a:prstGeom>
          <a:noFill/>
        </p:spPr>
        <p:txBody>
          <a:bodyPr wrap="square" rtlCol="0">
            <a:spAutoFit/>
          </a:bodyPr>
          <a:lstStyle/>
          <a:p>
            <a:r>
              <a:rPr lang="en-US" sz="1200" i="1" dirty="0" smtClean="0">
                <a:solidFill>
                  <a:prstClr val="black"/>
                </a:solidFill>
              </a:rPr>
              <a:t>Source: AFL-CIO Post Election Survey</a:t>
            </a:r>
            <a:endParaRPr lang="en-US" sz="1200" i="1" dirty="0">
              <a:solidFill>
                <a:prstClr val="black"/>
              </a:solidFill>
            </a:endParaRPr>
          </a:p>
        </p:txBody>
      </p:sp>
      <p:pic>
        <p:nvPicPr>
          <p:cNvPr id="13" name="Picture 12"/>
          <p:cNvPicPr>
            <a:picLocks noChangeAspect="1"/>
          </p:cNvPicPr>
          <p:nvPr/>
        </p:nvPicPr>
        <p:blipFill rotWithShape="1">
          <a:blip r:embed="rId3"/>
          <a:srcRect r="76600"/>
          <a:stretch/>
        </p:blipFill>
        <p:spPr>
          <a:xfrm>
            <a:off x="50801" y="6210299"/>
            <a:ext cx="665602" cy="665091"/>
          </a:xfrm>
          <a:prstGeom prst="rect">
            <a:avLst/>
          </a:prstGeom>
        </p:spPr>
      </p:pic>
      <p:pic>
        <p:nvPicPr>
          <p:cNvPr id="14" name="Picture 13"/>
          <p:cNvPicPr>
            <a:picLocks noChangeAspect="1" noChangeArrowheads="1"/>
          </p:cNvPicPr>
          <p:nvPr/>
        </p:nvPicPr>
        <p:blipFill>
          <a:blip r:embed="rId4" cstate="print"/>
          <a:srcRect/>
          <a:stretch>
            <a:fillRect/>
          </a:stretch>
        </p:blipFill>
        <p:spPr bwMode="auto">
          <a:xfrm>
            <a:off x="8585200" y="6202844"/>
            <a:ext cx="524934" cy="622072"/>
          </a:xfrm>
          <a:prstGeom prst="rect">
            <a:avLst/>
          </a:prstGeom>
          <a:noFill/>
          <a:ln w="9525">
            <a:noFill/>
            <a:miter lim="800000"/>
            <a:headEnd/>
            <a:tailEnd/>
          </a:ln>
        </p:spPr>
      </p:pic>
      <p:sp>
        <p:nvSpPr>
          <p:cNvPr id="15" name="Title 1"/>
          <p:cNvSpPr>
            <a:spLocks noGrp="1"/>
          </p:cNvSpPr>
          <p:nvPr>
            <p:ph type="title"/>
          </p:nvPr>
        </p:nvSpPr>
        <p:spPr>
          <a:xfrm>
            <a:off x="125345" y="91440"/>
            <a:ext cx="9018655" cy="548640"/>
          </a:xfrm>
        </p:spPr>
        <p:txBody>
          <a:bodyPr>
            <a:noAutofit/>
          </a:bodyPr>
          <a:lstStyle/>
          <a:p>
            <a:pPr algn="ctr"/>
            <a:r>
              <a:rPr lang="en-US" sz="2400" b="1" dirty="0" smtClean="0"/>
              <a:t>Support for Proposals Congress Might Consider</a:t>
            </a:r>
            <a:endParaRPr lang="en-US" sz="2400" b="1" dirty="0"/>
          </a:p>
        </p:txBody>
      </p:sp>
    </p:spTree>
    <p:extLst>
      <p:ext uri="{BB962C8B-B14F-4D97-AF65-F5344CB8AC3E}">
        <p14:creationId xmlns:p14="http://schemas.microsoft.com/office/powerpoint/2010/main" val="290756451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10" name="Rectangle 9"/>
          <p:cNvSpPr/>
          <p:nvPr/>
        </p:nvSpPr>
        <p:spPr>
          <a:xfrm>
            <a:off x="0" y="4588933"/>
            <a:ext cx="9143999" cy="15917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stretch>
            <a:fillRect/>
          </a:stretch>
        </p:blipFill>
        <p:spPr>
          <a:xfrm>
            <a:off x="579154" y="0"/>
            <a:ext cx="8006046" cy="6180667"/>
          </a:xfrm>
          <a:prstGeom prst="rect">
            <a:avLst/>
          </a:prstGeom>
        </p:spPr>
      </p:pic>
      <p:pic>
        <p:nvPicPr>
          <p:cNvPr id="11" name="Picture 10"/>
          <p:cNvPicPr>
            <a:picLocks noChangeAspect="1"/>
          </p:cNvPicPr>
          <p:nvPr/>
        </p:nvPicPr>
        <p:blipFill rotWithShape="1">
          <a:blip r:embed="rId3"/>
          <a:srcRect r="76600"/>
          <a:stretch/>
        </p:blipFill>
        <p:spPr>
          <a:xfrm>
            <a:off x="50801" y="6210299"/>
            <a:ext cx="665602" cy="665091"/>
          </a:xfrm>
          <a:prstGeom prst="rect">
            <a:avLst/>
          </a:prstGeom>
        </p:spPr>
      </p:pic>
      <p:pic>
        <p:nvPicPr>
          <p:cNvPr id="12" name="Picture 11"/>
          <p:cNvPicPr>
            <a:picLocks noChangeAspect="1" noChangeArrowheads="1"/>
          </p:cNvPicPr>
          <p:nvPr/>
        </p:nvPicPr>
        <p:blipFill>
          <a:blip r:embed="rId4" cstate="print"/>
          <a:srcRect/>
          <a:stretch>
            <a:fillRect/>
          </a:stretch>
        </p:blipFill>
        <p:spPr bwMode="auto">
          <a:xfrm>
            <a:off x="8585200" y="6202844"/>
            <a:ext cx="524934" cy="622072"/>
          </a:xfrm>
          <a:prstGeom prst="rect">
            <a:avLst/>
          </a:prstGeom>
          <a:noFill/>
          <a:ln w="9525">
            <a:noFill/>
            <a:miter lim="800000"/>
            <a:headEnd/>
            <a:tailEnd/>
          </a:ln>
        </p:spPr>
      </p:pic>
    </p:spTree>
    <p:extLst>
      <p:ext uri="{BB962C8B-B14F-4D97-AF65-F5344CB8AC3E}">
        <p14:creationId xmlns:p14="http://schemas.microsoft.com/office/powerpoint/2010/main" val="280353173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srcRect r="76600"/>
          <a:stretch/>
        </p:blipFill>
        <p:spPr>
          <a:xfrm>
            <a:off x="51201" y="5103875"/>
            <a:ext cx="1056437" cy="1055626"/>
          </a:xfrm>
          <a:prstGeom prst="rect">
            <a:avLst/>
          </a:prstGeom>
        </p:spPr>
      </p:pic>
      <p:pic>
        <p:nvPicPr>
          <p:cNvPr id="6" name="Picture 5"/>
          <p:cNvPicPr>
            <a:picLocks noChangeAspect="1" noChangeArrowheads="1"/>
          </p:cNvPicPr>
          <p:nvPr/>
        </p:nvPicPr>
        <p:blipFill>
          <a:blip r:embed="rId5" cstate="print"/>
          <a:srcRect/>
          <a:stretch>
            <a:fillRect/>
          </a:stretch>
        </p:blipFill>
        <p:spPr bwMode="auto">
          <a:xfrm>
            <a:off x="7666568" y="5121272"/>
            <a:ext cx="1405466" cy="1665544"/>
          </a:xfrm>
          <a:prstGeom prst="rect">
            <a:avLst/>
          </a:prstGeom>
          <a:noFill/>
          <a:ln w="9525">
            <a:noFill/>
            <a:miter lim="800000"/>
            <a:headEnd/>
            <a:tailEnd/>
          </a:ln>
        </p:spPr>
      </p:pic>
      <p:pic>
        <p:nvPicPr>
          <p:cNvPr id="4" name="AFL-CIO - President Trumka - Any Candidate Must Have a Raising Wages Agenda-UCdDoPIyqe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6666" y="85725"/>
            <a:ext cx="8766835" cy="4931346"/>
          </a:xfrm>
          <a:prstGeom prst="rect">
            <a:avLst/>
          </a:prstGeom>
        </p:spPr>
      </p:pic>
    </p:spTree>
    <p:extLst>
      <p:ext uri="{BB962C8B-B14F-4D97-AF65-F5344CB8AC3E}">
        <p14:creationId xmlns:p14="http://schemas.microsoft.com/office/powerpoint/2010/main" val="39989282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4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r="76600"/>
          <a:stretch/>
        </p:blipFill>
        <p:spPr>
          <a:xfrm>
            <a:off x="51201" y="5103875"/>
            <a:ext cx="1056437" cy="1055626"/>
          </a:xfrm>
          <a:prstGeom prst="rect">
            <a:avLst/>
          </a:prstGeom>
        </p:spPr>
      </p:pic>
      <p:pic>
        <p:nvPicPr>
          <p:cNvPr id="6" name="Picture 5"/>
          <p:cNvPicPr>
            <a:picLocks noChangeAspect="1" noChangeArrowheads="1"/>
          </p:cNvPicPr>
          <p:nvPr/>
        </p:nvPicPr>
        <p:blipFill>
          <a:blip r:embed="rId3" cstate="print"/>
          <a:srcRect/>
          <a:stretch>
            <a:fillRect/>
          </a:stretch>
        </p:blipFill>
        <p:spPr bwMode="auto">
          <a:xfrm>
            <a:off x="7666568" y="5121272"/>
            <a:ext cx="1405466" cy="1665544"/>
          </a:xfrm>
          <a:prstGeom prst="rect">
            <a:avLst/>
          </a:prstGeom>
          <a:noFill/>
          <a:ln w="9525">
            <a:noFill/>
            <a:miter lim="800000"/>
            <a:headEnd/>
            <a:tailEnd/>
          </a:ln>
        </p:spPr>
      </p:pic>
      <p:pic>
        <p:nvPicPr>
          <p:cNvPr id="7" name="Picture 6"/>
          <p:cNvPicPr>
            <a:picLocks noChangeAspect="1"/>
          </p:cNvPicPr>
          <p:nvPr/>
        </p:nvPicPr>
        <p:blipFill>
          <a:blip r:embed="rId4"/>
          <a:stretch>
            <a:fillRect/>
          </a:stretch>
        </p:blipFill>
        <p:spPr>
          <a:xfrm>
            <a:off x="0" y="0"/>
            <a:ext cx="9262533" cy="5048249"/>
          </a:xfrm>
          <a:prstGeom prst="rect">
            <a:avLst/>
          </a:prstGeom>
        </p:spPr>
      </p:pic>
    </p:spTree>
    <p:extLst>
      <p:ext uri="{BB962C8B-B14F-4D97-AF65-F5344CB8AC3E}">
        <p14:creationId xmlns:p14="http://schemas.microsoft.com/office/powerpoint/2010/main" val="345949655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4588933"/>
            <a:ext cx="9143999" cy="15917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42901" y="593204"/>
            <a:ext cx="2768600" cy="584775"/>
          </a:xfrm>
          <a:prstGeom prst="rect">
            <a:avLst/>
          </a:prstGeom>
          <a:noFill/>
        </p:spPr>
        <p:txBody>
          <a:bodyPr wrap="square" rtlCol="0">
            <a:spAutoFit/>
          </a:bodyPr>
          <a:lstStyle/>
          <a:p>
            <a:r>
              <a:rPr lang="en-US" sz="3200" b="1" dirty="0">
                <a:solidFill>
                  <a:prstClr val="black"/>
                </a:solidFill>
              </a:rPr>
              <a:t>Marco Rubio</a:t>
            </a:r>
          </a:p>
        </p:txBody>
      </p:sp>
      <p:sp>
        <p:nvSpPr>
          <p:cNvPr id="6" name="TextBox 5"/>
          <p:cNvSpPr txBox="1"/>
          <p:nvPr/>
        </p:nvSpPr>
        <p:spPr>
          <a:xfrm>
            <a:off x="3263901" y="1361861"/>
            <a:ext cx="5803899" cy="3477876"/>
          </a:xfrm>
          <a:prstGeom prst="rect">
            <a:avLst/>
          </a:prstGeom>
          <a:noFill/>
        </p:spPr>
        <p:txBody>
          <a:bodyPr wrap="square" rtlCol="0">
            <a:spAutoFit/>
          </a:bodyPr>
          <a:lstStyle/>
          <a:p>
            <a:r>
              <a:rPr lang="en-US" sz="2200" dirty="0">
                <a:solidFill>
                  <a:prstClr val="black"/>
                </a:solidFill>
              </a:rPr>
              <a:t>Issues At A Glance</a:t>
            </a:r>
          </a:p>
          <a:p>
            <a:endParaRPr lang="en-US" sz="2200" dirty="0">
              <a:solidFill>
                <a:prstClr val="black"/>
              </a:solidFill>
            </a:endParaRPr>
          </a:p>
          <a:p>
            <a:pPr algn="just">
              <a:lnSpc>
                <a:spcPct val="150000"/>
              </a:lnSpc>
            </a:pPr>
            <a:r>
              <a:rPr lang="en-US" sz="1600" dirty="0">
                <a:solidFill>
                  <a:prstClr val="black"/>
                </a:solidFill>
              </a:rPr>
              <a:t>Opposes raising the </a:t>
            </a:r>
            <a:r>
              <a:rPr lang="en-US" sz="1600" b="1" dirty="0">
                <a:solidFill>
                  <a:srgbClr val="1F497D"/>
                </a:solidFill>
              </a:rPr>
              <a:t>minimum wage</a:t>
            </a:r>
            <a:r>
              <a:rPr lang="en-US" sz="1600" dirty="0" smtClean="0">
                <a:solidFill>
                  <a:prstClr val="black"/>
                </a:solidFill>
              </a:rPr>
              <a:t>……………..…</a:t>
            </a:r>
            <a:r>
              <a:rPr lang="en-US" sz="1600" dirty="0">
                <a:solidFill>
                  <a:prstClr val="black"/>
                </a:solidFill>
              </a:rPr>
              <a:t>......</a:t>
            </a:r>
            <a:r>
              <a:rPr lang="en-US" sz="1600" b="1" dirty="0">
                <a:solidFill>
                  <a:srgbClr val="C00000"/>
                </a:solidFill>
              </a:rPr>
              <a:t>YES</a:t>
            </a:r>
          </a:p>
          <a:p>
            <a:pPr algn="just">
              <a:lnSpc>
                <a:spcPct val="150000"/>
              </a:lnSpc>
            </a:pPr>
            <a:r>
              <a:rPr lang="en-US" sz="1600" dirty="0">
                <a:solidFill>
                  <a:prstClr val="black"/>
                </a:solidFill>
              </a:rPr>
              <a:t>Co-sponsored </a:t>
            </a:r>
            <a:r>
              <a:rPr lang="en-US" sz="1600" b="1" dirty="0">
                <a:solidFill>
                  <a:srgbClr val="1F497D"/>
                </a:solidFill>
              </a:rPr>
              <a:t>anti-NLRB</a:t>
            </a:r>
            <a:r>
              <a:rPr lang="en-US" sz="1600" dirty="0">
                <a:solidFill>
                  <a:prstClr val="black"/>
                </a:solidFill>
              </a:rPr>
              <a:t> </a:t>
            </a:r>
            <a:r>
              <a:rPr lang="en-US" sz="1600" dirty="0" smtClean="0">
                <a:solidFill>
                  <a:prstClr val="black"/>
                </a:solidFill>
              </a:rPr>
              <a:t>bill…...……………..…</a:t>
            </a:r>
            <a:r>
              <a:rPr lang="en-US" sz="1600" dirty="0">
                <a:solidFill>
                  <a:prstClr val="black"/>
                </a:solidFill>
              </a:rPr>
              <a:t>…..…...</a:t>
            </a:r>
            <a:r>
              <a:rPr lang="en-US" sz="1600" b="1" dirty="0">
                <a:solidFill>
                  <a:srgbClr val="C00000"/>
                </a:solidFill>
              </a:rPr>
              <a:t>YES</a:t>
            </a:r>
          </a:p>
          <a:p>
            <a:pPr algn="just">
              <a:lnSpc>
                <a:spcPct val="150000"/>
              </a:lnSpc>
            </a:pPr>
            <a:r>
              <a:rPr lang="en-US" sz="1600" dirty="0">
                <a:solidFill>
                  <a:prstClr val="black"/>
                </a:solidFill>
              </a:rPr>
              <a:t>Opposed extending </a:t>
            </a:r>
            <a:r>
              <a:rPr lang="en-US" sz="1600" b="1" dirty="0">
                <a:solidFill>
                  <a:srgbClr val="1F497D"/>
                </a:solidFill>
              </a:rPr>
              <a:t>employment </a:t>
            </a:r>
            <a:r>
              <a:rPr lang="en-US" sz="1600" b="1" dirty="0" smtClean="0">
                <a:solidFill>
                  <a:srgbClr val="1F497D"/>
                </a:solidFill>
              </a:rPr>
              <a:t>benefits</a:t>
            </a:r>
            <a:r>
              <a:rPr lang="en-US" sz="1600" dirty="0" smtClean="0">
                <a:solidFill>
                  <a:prstClr val="black"/>
                </a:solidFill>
              </a:rPr>
              <a:t>…</a:t>
            </a:r>
            <a:r>
              <a:rPr lang="en-US" sz="1600" dirty="0">
                <a:solidFill>
                  <a:prstClr val="black"/>
                </a:solidFill>
              </a:rPr>
              <a:t>.</a:t>
            </a:r>
            <a:r>
              <a:rPr lang="en-US" sz="1600" dirty="0" smtClean="0">
                <a:solidFill>
                  <a:prstClr val="black"/>
                </a:solidFill>
              </a:rPr>
              <a:t>…….…</a:t>
            </a:r>
            <a:r>
              <a:rPr lang="en-US" sz="1600" dirty="0">
                <a:solidFill>
                  <a:prstClr val="black"/>
                </a:solidFill>
              </a:rPr>
              <a:t>….</a:t>
            </a:r>
            <a:r>
              <a:rPr lang="en-US" sz="1600" b="1" dirty="0">
                <a:solidFill>
                  <a:srgbClr val="C00000"/>
                </a:solidFill>
              </a:rPr>
              <a:t>YES</a:t>
            </a:r>
            <a:endParaRPr lang="en-US" sz="1600" b="1" dirty="0">
              <a:solidFill>
                <a:srgbClr val="1F497D"/>
              </a:solidFill>
            </a:endParaRPr>
          </a:p>
          <a:p>
            <a:pPr algn="just">
              <a:lnSpc>
                <a:spcPct val="150000"/>
              </a:lnSpc>
            </a:pPr>
            <a:r>
              <a:rPr lang="en-US" sz="1600" dirty="0">
                <a:solidFill>
                  <a:prstClr val="black"/>
                </a:solidFill>
              </a:rPr>
              <a:t>Opposes </a:t>
            </a:r>
            <a:r>
              <a:rPr lang="en-US" sz="1600" b="1" dirty="0">
                <a:solidFill>
                  <a:srgbClr val="1F497D"/>
                </a:solidFill>
              </a:rPr>
              <a:t>Medicaid</a:t>
            </a:r>
            <a:r>
              <a:rPr lang="en-US" sz="1600" dirty="0">
                <a:solidFill>
                  <a:prstClr val="black"/>
                </a:solidFill>
              </a:rPr>
              <a:t> vouchers...</a:t>
            </a:r>
            <a:r>
              <a:rPr lang="en-US" sz="1600" dirty="0" smtClean="0">
                <a:solidFill>
                  <a:prstClr val="black"/>
                </a:solidFill>
              </a:rPr>
              <a:t>…..</a:t>
            </a:r>
            <a:r>
              <a:rPr lang="en-US" sz="1600" dirty="0">
                <a:solidFill>
                  <a:prstClr val="black"/>
                </a:solidFill>
              </a:rPr>
              <a:t>…</a:t>
            </a:r>
            <a:r>
              <a:rPr lang="en-US" sz="1600" dirty="0" smtClean="0">
                <a:solidFill>
                  <a:prstClr val="black"/>
                </a:solidFill>
              </a:rPr>
              <a:t>…………………</a:t>
            </a:r>
            <a:r>
              <a:rPr lang="en-US" sz="1600" dirty="0">
                <a:solidFill>
                  <a:prstClr val="black"/>
                </a:solidFill>
              </a:rPr>
              <a:t>.....</a:t>
            </a:r>
            <a:r>
              <a:rPr lang="en-US" sz="1600" b="1" dirty="0">
                <a:solidFill>
                  <a:srgbClr val="C00000"/>
                </a:solidFill>
              </a:rPr>
              <a:t>YES</a:t>
            </a:r>
          </a:p>
          <a:p>
            <a:pPr algn="just">
              <a:lnSpc>
                <a:spcPct val="150000"/>
              </a:lnSpc>
            </a:pPr>
            <a:r>
              <a:rPr lang="en-US" sz="1600" dirty="0">
                <a:solidFill>
                  <a:prstClr val="black"/>
                </a:solidFill>
              </a:rPr>
              <a:t>Opposes </a:t>
            </a:r>
            <a:r>
              <a:rPr lang="en-US" sz="1600" b="1" dirty="0">
                <a:solidFill>
                  <a:srgbClr val="1F497D"/>
                </a:solidFill>
              </a:rPr>
              <a:t>Medicaid</a:t>
            </a:r>
            <a:r>
              <a:rPr lang="en-US" sz="1600" dirty="0">
                <a:solidFill>
                  <a:prstClr val="black"/>
                </a:solidFill>
              </a:rPr>
              <a:t> expansion .</a:t>
            </a:r>
            <a:r>
              <a:rPr lang="en-US" sz="1600" dirty="0" smtClean="0">
                <a:solidFill>
                  <a:prstClr val="black"/>
                </a:solidFill>
              </a:rPr>
              <a:t>………………..</a:t>
            </a:r>
            <a:r>
              <a:rPr lang="en-US" sz="1600" dirty="0">
                <a:solidFill>
                  <a:prstClr val="black"/>
                </a:solidFill>
              </a:rPr>
              <a:t>……….....</a:t>
            </a:r>
            <a:r>
              <a:rPr lang="en-US" sz="1600" b="1" dirty="0">
                <a:solidFill>
                  <a:srgbClr val="C00000"/>
                </a:solidFill>
              </a:rPr>
              <a:t>YES</a:t>
            </a:r>
          </a:p>
          <a:p>
            <a:pPr algn="just">
              <a:lnSpc>
                <a:spcPct val="150000"/>
              </a:lnSpc>
            </a:pPr>
            <a:r>
              <a:rPr lang="en-US" sz="1600" dirty="0">
                <a:solidFill>
                  <a:prstClr val="black"/>
                </a:solidFill>
              </a:rPr>
              <a:t>Supported 2013 </a:t>
            </a:r>
            <a:r>
              <a:rPr lang="en-US" sz="1600" b="1" dirty="0">
                <a:solidFill>
                  <a:srgbClr val="1F497D"/>
                </a:solidFill>
              </a:rPr>
              <a:t>government shutdown</a:t>
            </a:r>
            <a:r>
              <a:rPr lang="en-US" sz="1600" dirty="0" smtClean="0">
                <a:solidFill>
                  <a:prstClr val="black"/>
                </a:solidFill>
              </a:rPr>
              <a:t>…</a:t>
            </a:r>
            <a:r>
              <a:rPr lang="en-US" sz="1600" dirty="0">
                <a:solidFill>
                  <a:prstClr val="black"/>
                </a:solidFill>
              </a:rPr>
              <a:t>.</a:t>
            </a:r>
            <a:r>
              <a:rPr lang="en-US" sz="1600" dirty="0" smtClean="0">
                <a:solidFill>
                  <a:prstClr val="black"/>
                </a:solidFill>
              </a:rPr>
              <a:t>….…</a:t>
            </a:r>
            <a:r>
              <a:rPr lang="en-US" sz="1600" dirty="0">
                <a:solidFill>
                  <a:prstClr val="black"/>
                </a:solidFill>
              </a:rPr>
              <a:t>....…....</a:t>
            </a:r>
            <a:r>
              <a:rPr lang="en-US" sz="1600" b="1" dirty="0">
                <a:solidFill>
                  <a:srgbClr val="C00000"/>
                </a:solidFill>
              </a:rPr>
              <a:t>YES</a:t>
            </a:r>
          </a:p>
          <a:p>
            <a:endParaRPr lang="en-US" sz="1600" b="1" dirty="0">
              <a:solidFill>
                <a:srgbClr val="C00000"/>
              </a:solidFill>
            </a:endParaRPr>
          </a:p>
          <a:p>
            <a:endParaRPr lang="en-US" sz="1600" b="1" dirty="0">
              <a:solidFill>
                <a:srgbClr val="C00000"/>
              </a:solidFill>
            </a:endParaRPr>
          </a:p>
        </p:txBody>
      </p:sp>
      <p:pic>
        <p:nvPicPr>
          <p:cNvPr id="4098" name="Picture 2" descr="Marco Rubio, Official Portrait, 112th Congres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719" y="1263208"/>
            <a:ext cx="3025182" cy="383063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041900" y="5655314"/>
            <a:ext cx="4025900" cy="492443"/>
          </a:xfrm>
          <a:prstGeom prst="rect">
            <a:avLst/>
          </a:prstGeom>
          <a:noFill/>
        </p:spPr>
        <p:txBody>
          <a:bodyPr wrap="square" rtlCol="0">
            <a:spAutoFit/>
          </a:bodyPr>
          <a:lstStyle/>
          <a:p>
            <a:r>
              <a:rPr lang="en-US" sz="1300" i="1" dirty="0">
                <a:solidFill>
                  <a:prstClr val="black"/>
                </a:solidFill>
              </a:rPr>
              <a:t>Source: 2016 Scouting Report: American Bridge’s Media Guide to the Republican Presidential Bench</a:t>
            </a:r>
          </a:p>
        </p:txBody>
      </p:sp>
      <p:pic>
        <p:nvPicPr>
          <p:cNvPr id="10" name="Picture 9"/>
          <p:cNvPicPr>
            <a:picLocks noChangeAspect="1"/>
          </p:cNvPicPr>
          <p:nvPr/>
        </p:nvPicPr>
        <p:blipFill rotWithShape="1">
          <a:blip r:embed="rId3"/>
          <a:srcRect r="76600"/>
          <a:stretch/>
        </p:blipFill>
        <p:spPr>
          <a:xfrm>
            <a:off x="50801" y="6210299"/>
            <a:ext cx="665602" cy="665091"/>
          </a:xfrm>
          <a:prstGeom prst="rect">
            <a:avLst/>
          </a:prstGeom>
        </p:spPr>
      </p:pic>
      <p:pic>
        <p:nvPicPr>
          <p:cNvPr id="11" name="Picture 10"/>
          <p:cNvPicPr>
            <a:picLocks noChangeAspect="1" noChangeArrowheads="1"/>
          </p:cNvPicPr>
          <p:nvPr/>
        </p:nvPicPr>
        <p:blipFill>
          <a:blip r:embed="rId4" cstate="print"/>
          <a:srcRect/>
          <a:stretch>
            <a:fillRect/>
          </a:stretch>
        </p:blipFill>
        <p:spPr bwMode="auto">
          <a:xfrm>
            <a:off x="8585200" y="6202844"/>
            <a:ext cx="524934" cy="622072"/>
          </a:xfrm>
          <a:prstGeom prst="rect">
            <a:avLst/>
          </a:prstGeom>
          <a:noFill/>
          <a:ln w="9525">
            <a:noFill/>
            <a:miter lim="800000"/>
            <a:headEnd/>
            <a:tailEnd/>
          </a:ln>
        </p:spPr>
      </p:pic>
    </p:spTree>
    <p:extLst>
      <p:ext uri="{BB962C8B-B14F-4D97-AF65-F5344CB8AC3E}">
        <p14:creationId xmlns:p14="http://schemas.microsoft.com/office/powerpoint/2010/main" val="405078373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4588933"/>
            <a:ext cx="9143999" cy="15917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3263897" y="3280044"/>
            <a:ext cx="5803899" cy="2308324"/>
          </a:xfrm>
          <a:prstGeom prst="rect">
            <a:avLst/>
          </a:prstGeom>
          <a:noFill/>
        </p:spPr>
        <p:txBody>
          <a:bodyPr wrap="square" rtlCol="0">
            <a:spAutoFit/>
          </a:bodyPr>
          <a:lstStyle/>
          <a:p>
            <a:pPr algn="ctr"/>
            <a:r>
              <a:rPr lang="en-US" sz="1600" b="1" dirty="0">
                <a:solidFill>
                  <a:srgbClr val="C00000"/>
                </a:solidFill>
              </a:rPr>
              <a:t>  _______________________________________________</a:t>
            </a:r>
          </a:p>
          <a:p>
            <a:pPr algn="ctr"/>
            <a:endParaRPr lang="en-US" sz="1600" b="1" dirty="0">
              <a:solidFill>
                <a:srgbClr val="C00000"/>
              </a:solidFill>
            </a:endParaRPr>
          </a:p>
          <a:p>
            <a:pPr algn="ctr"/>
            <a:r>
              <a:rPr lang="en-US" sz="1600" dirty="0">
                <a:solidFill>
                  <a:prstClr val="black"/>
                </a:solidFill>
              </a:rPr>
              <a:t>“Cruz has vowed to make waves and join the rump group of </a:t>
            </a:r>
            <a:endParaRPr lang="en-US" sz="1600" dirty="0" smtClean="0">
              <a:solidFill>
                <a:prstClr val="black"/>
              </a:solidFill>
            </a:endParaRPr>
          </a:p>
          <a:p>
            <a:pPr algn="ctr"/>
            <a:r>
              <a:rPr lang="en-US" sz="1600" dirty="0" smtClean="0">
                <a:solidFill>
                  <a:prstClr val="black"/>
                </a:solidFill>
              </a:rPr>
              <a:t>tea </a:t>
            </a:r>
            <a:r>
              <a:rPr lang="en-US" sz="1600" dirty="0">
                <a:solidFill>
                  <a:prstClr val="black"/>
                </a:solidFill>
              </a:rPr>
              <a:t>party senators committed to behave as obstructionists </a:t>
            </a:r>
            <a:endParaRPr lang="en-US" sz="1600" dirty="0" smtClean="0">
              <a:solidFill>
                <a:prstClr val="black"/>
              </a:solidFill>
            </a:endParaRPr>
          </a:p>
          <a:p>
            <a:pPr algn="ctr"/>
            <a:r>
              <a:rPr lang="en-US" sz="1600" dirty="0" smtClean="0">
                <a:solidFill>
                  <a:prstClr val="black"/>
                </a:solidFill>
              </a:rPr>
              <a:t>and </a:t>
            </a:r>
            <a:r>
              <a:rPr lang="en-US" sz="1600" dirty="0">
                <a:solidFill>
                  <a:prstClr val="black"/>
                </a:solidFill>
              </a:rPr>
              <a:t>naysayers”</a:t>
            </a:r>
          </a:p>
          <a:p>
            <a:pPr algn="ctr"/>
            <a:endParaRPr lang="en-US" sz="1600" dirty="0">
              <a:solidFill>
                <a:prstClr val="black"/>
              </a:solidFill>
            </a:endParaRPr>
          </a:p>
          <a:p>
            <a:pPr algn="ctr"/>
            <a:r>
              <a:rPr lang="en-US" sz="1600" b="1" dirty="0">
                <a:solidFill>
                  <a:prstClr val="black"/>
                </a:solidFill>
              </a:rPr>
              <a:t>Houston Chronicle Editorial Board </a:t>
            </a:r>
            <a:r>
              <a:rPr lang="en-US" sz="1600" dirty="0">
                <a:solidFill>
                  <a:prstClr val="black"/>
                </a:solidFill>
              </a:rPr>
              <a:t>July 13, 2012   </a:t>
            </a:r>
          </a:p>
          <a:p>
            <a:pPr algn="ctr"/>
            <a:r>
              <a:rPr lang="en-US" sz="1600" dirty="0">
                <a:solidFill>
                  <a:prstClr val="black"/>
                </a:solidFill>
              </a:rPr>
              <a:t> </a:t>
            </a:r>
            <a:r>
              <a:rPr lang="en-US" sz="1600" b="1" dirty="0">
                <a:solidFill>
                  <a:srgbClr val="C00000"/>
                </a:solidFill>
              </a:rPr>
              <a:t> _______________________________________________</a:t>
            </a:r>
            <a:endParaRPr lang="en-US" sz="1600" dirty="0">
              <a:solidFill>
                <a:prstClr val="black"/>
              </a:solidFill>
            </a:endParaRPr>
          </a:p>
          <a:p>
            <a:pPr algn="ctr"/>
            <a:endParaRPr lang="en-US" sz="1600" dirty="0">
              <a:solidFill>
                <a:prstClr val="black"/>
              </a:solidFill>
            </a:endParaRPr>
          </a:p>
        </p:txBody>
      </p:sp>
      <p:sp>
        <p:nvSpPr>
          <p:cNvPr id="7" name="TextBox 6"/>
          <p:cNvSpPr txBox="1"/>
          <p:nvPr/>
        </p:nvSpPr>
        <p:spPr>
          <a:xfrm>
            <a:off x="685801" y="543707"/>
            <a:ext cx="2374897" cy="584775"/>
          </a:xfrm>
          <a:prstGeom prst="rect">
            <a:avLst/>
          </a:prstGeom>
          <a:noFill/>
        </p:spPr>
        <p:txBody>
          <a:bodyPr wrap="square" rtlCol="0">
            <a:spAutoFit/>
          </a:bodyPr>
          <a:lstStyle/>
          <a:p>
            <a:r>
              <a:rPr lang="en-US" sz="3200" b="1" dirty="0">
                <a:solidFill>
                  <a:prstClr val="black"/>
                </a:solidFill>
              </a:rPr>
              <a:t>Ted Cruz</a:t>
            </a:r>
          </a:p>
        </p:txBody>
      </p:sp>
      <p:sp>
        <p:nvSpPr>
          <p:cNvPr id="6" name="TextBox 5"/>
          <p:cNvSpPr txBox="1"/>
          <p:nvPr/>
        </p:nvSpPr>
        <p:spPr>
          <a:xfrm>
            <a:off x="3263898" y="1048664"/>
            <a:ext cx="5803899" cy="3385542"/>
          </a:xfrm>
          <a:prstGeom prst="rect">
            <a:avLst/>
          </a:prstGeom>
          <a:noFill/>
        </p:spPr>
        <p:txBody>
          <a:bodyPr wrap="square" rtlCol="0">
            <a:spAutoFit/>
          </a:bodyPr>
          <a:lstStyle/>
          <a:p>
            <a:r>
              <a:rPr lang="en-US" sz="2200" dirty="0">
                <a:solidFill>
                  <a:prstClr val="black"/>
                </a:solidFill>
              </a:rPr>
              <a:t>Issues At A Glance</a:t>
            </a:r>
          </a:p>
          <a:p>
            <a:endParaRPr lang="en-US" sz="1600" dirty="0">
              <a:solidFill>
                <a:prstClr val="black"/>
              </a:solidFill>
            </a:endParaRPr>
          </a:p>
          <a:p>
            <a:pPr algn="just"/>
            <a:r>
              <a:rPr lang="en-US" sz="1600" dirty="0">
                <a:solidFill>
                  <a:prstClr val="black"/>
                </a:solidFill>
              </a:rPr>
              <a:t>Co-sponsored </a:t>
            </a:r>
            <a:r>
              <a:rPr lang="en-US" sz="1600" b="1" dirty="0">
                <a:solidFill>
                  <a:srgbClr val="1F497D"/>
                </a:solidFill>
              </a:rPr>
              <a:t>anti-NLRB</a:t>
            </a:r>
            <a:r>
              <a:rPr lang="en-US" sz="1600" dirty="0">
                <a:solidFill>
                  <a:prstClr val="black"/>
                </a:solidFill>
              </a:rPr>
              <a:t> bill </a:t>
            </a:r>
            <a:r>
              <a:rPr lang="en-US" sz="1600" dirty="0" smtClean="0">
                <a:solidFill>
                  <a:prstClr val="black"/>
                </a:solidFill>
              </a:rPr>
              <a:t>….</a:t>
            </a:r>
            <a:r>
              <a:rPr lang="en-US" sz="1600" dirty="0">
                <a:solidFill>
                  <a:prstClr val="black"/>
                </a:solidFill>
              </a:rPr>
              <a:t>……</a:t>
            </a:r>
            <a:r>
              <a:rPr lang="en-US" sz="1600" dirty="0" smtClean="0">
                <a:solidFill>
                  <a:prstClr val="black"/>
                </a:solidFill>
              </a:rPr>
              <a:t>………………</a:t>
            </a:r>
            <a:r>
              <a:rPr lang="en-US" sz="1600" dirty="0">
                <a:solidFill>
                  <a:prstClr val="black"/>
                </a:solidFill>
              </a:rPr>
              <a:t>..…..</a:t>
            </a:r>
            <a:r>
              <a:rPr lang="en-US" sz="1600" b="1" dirty="0">
                <a:solidFill>
                  <a:srgbClr val="C00000"/>
                </a:solidFill>
              </a:rPr>
              <a:t>YES</a:t>
            </a:r>
            <a:endParaRPr lang="en-US" sz="1600" dirty="0">
              <a:solidFill>
                <a:prstClr val="black"/>
              </a:solidFill>
            </a:endParaRPr>
          </a:p>
          <a:p>
            <a:pPr algn="just"/>
            <a:r>
              <a:rPr lang="en-US" sz="1600" dirty="0">
                <a:solidFill>
                  <a:prstClr val="black"/>
                </a:solidFill>
              </a:rPr>
              <a:t>Supports </a:t>
            </a:r>
            <a:r>
              <a:rPr lang="en-US" sz="1600" b="1" dirty="0">
                <a:solidFill>
                  <a:srgbClr val="1F497D"/>
                </a:solidFill>
              </a:rPr>
              <a:t>right-to-work </a:t>
            </a:r>
            <a:r>
              <a:rPr lang="en-US" sz="1600" dirty="0">
                <a:solidFill>
                  <a:prstClr val="black"/>
                </a:solidFill>
              </a:rPr>
              <a:t>legislation……</a:t>
            </a:r>
            <a:r>
              <a:rPr lang="en-US" sz="1600" dirty="0" smtClean="0">
                <a:solidFill>
                  <a:prstClr val="black"/>
                </a:solidFill>
              </a:rPr>
              <a:t>…...…</a:t>
            </a:r>
            <a:r>
              <a:rPr lang="en-US" sz="1600" dirty="0">
                <a:solidFill>
                  <a:prstClr val="black"/>
                </a:solidFill>
              </a:rPr>
              <a:t>…</a:t>
            </a:r>
            <a:r>
              <a:rPr lang="en-US" sz="1600" dirty="0" smtClean="0">
                <a:solidFill>
                  <a:prstClr val="black"/>
                </a:solidFill>
              </a:rPr>
              <a:t>…..</a:t>
            </a:r>
            <a:r>
              <a:rPr lang="en-US" sz="1600" dirty="0">
                <a:solidFill>
                  <a:prstClr val="black"/>
                </a:solidFill>
              </a:rPr>
              <a:t>……</a:t>
            </a:r>
            <a:r>
              <a:rPr lang="en-US" sz="1600" b="1" dirty="0">
                <a:solidFill>
                  <a:srgbClr val="C00000"/>
                </a:solidFill>
              </a:rPr>
              <a:t>YES</a:t>
            </a:r>
            <a:endParaRPr lang="en-US" sz="1600" dirty="0">
              <a:solidFill>
                <a:prstClr val="black"/>
              </a:solidFill>
            </a:endParaRPr>
          </a:p>
          <a:p>
            <a:pPr algn="just"/>
            <a:r>
              <a:rPr lang="en-US" sz="1600" dirty="0">
                <a:solidFill>
                  <a:prstClr val="black"/>
                </a:solidFill>
              </a:rPr>
              <a:t>Opposes raising the </a:t>
            </a:r>
            <a:r>
              <a:rPr lang="en-US" sz="1600" b="1" dirty="0">
                <a:solidFill>
                  <a:srgbClr val="1F497D"/>
                </a:solidFill>
              </a:rPr>
              <a:t>minimum wage</a:t>
            </a:r>
            <a:r>
              <a:rPr lang="en-US" sz="1600" dirty="0">
                <a:solidFill>
                  <a:prstClr val="black"/>
                </a:solidFill>
              </a:rPr>
              <a:t>…….</a:t>
            </a:r>
            <a:r>
              <a:rPr lang="en-US" sz="1600" dirty="0" smtClean="0">
                <a:solidFill>
                  <a:prstClr val="black"/>
                </a:solidFill>
              </a:rPr>
              <a:t>.….</a:t>
            </a:r>
            <a:r>
              <a:rPr lang="en-US" sz="1600" dirty="0">
                <a:solidFill>
                  <a:prstClr val="black"/>
                </a:solidFill>
              </a:rPr>
              <a:t>……….....</a:t>
            </a:r>
            <a:r>
              <a:rPr lang="en-US" sz="1600" b="1" dirty="0">
                <a:solidFill>
                  <a:srgbClr val="C00000"/>
                </a:solidFill>
              </a:rPr>
              <a:t>YES</a:t>
            </a:r>
          </a:p>
          <a:p>
            <a:pPr algn="just"/>
            <a:r>
              <a:rPr lang="en-US" sz="1600" dirty="0">
                <a:solidFill>
                  <a:prstClr val="black"/>
                </a:solidFill>
              </a:rPr>
              <a:t>Opposes </a:t>
            </a:r>
            <a:r>
              <a:rPr lang="en-US" sz="1600" b="1" dirty="0">
                <a:solidFill>
                  <a:srgbClr val="1F497D"/>
                </a:solidFill>
              </a:rPr>
              <a:t>Medicaid</a:t>
            </a:r>
            <a:r>
              <a:rPr lang="en-US" sz="1600" dirty="0">
                <a:solidFill>
                  <a:prstClr val="black"/>
                </a:solidFill>
              </a:rPr>
              <a:t> expansion…...………</a:t>
            </a:r>
            <a:r>
              <a:rPr lang="en-US" sz="1600" dirty="0" smtClean="0">
                <a:solidFill>
                  <a:prstClr val="black"/>
                </a:solidFill>
              </a:rPr>
              <a:t>…...…..…</a:t>
            </a:r>
            <a:r>
              <a:rPr lang="en-US" sz="1600" dirty="0">
                <a:solidFill>
                  <a:prstClr val="black"/>
                </a:solidFill>
              </a:rPr>
              <a:t>…....</a:t>
            </a:r>
            <a:r>
              <a:rPr lang="en-US" sz="1600" b="1" dirty="0">
                <a:solidFill>
                  <a:srgbClr val="C00000"/>
                </a:solidFill>
              </a:rPr>
              <a:t>YES</a:t>
            </a:r>
          </a:p>
          <a:p>
            <a:pPr algn="just"/>
            <a:r>
              <a:rPr lang="en-US" sz="1600" dirty="0">
                <a:solidFill>
                  <a:prstClr val="black"/>
                </a:solidFill>
              </a:rPr>
              <a:t>Supported 2013 </a:t>
            </a:r>
            <a:r>
              <a:rPr lang="en-US" sz="1600" b="1" dirty="0">
                <a:solidFill>
                  <a:srgbClr val="1F497D"/>
                </a:solidFill>
              </a:rPr>
              <a:t>government shutdown</a:t>
            </a:r>
            <a:r>
              <a:rPr lang="en-US" sz="1600" dirty="0">
                <a:solidFill>
                  <a:prstClr val="black"/>
                </a:solidFill>
              </a:rPr>
              <a:t>……</a:t>
            </a:r>
            <a:r>
              <a:rPr lang="en-US" sz="1600" dirty="0" smtClean="0">
                <a:solidFill>
                  <a:prstClr val="black"/>
                </a:solidFill>
              </a:rPr>
              <a:t>…….</a:t>
            </a:r>
            <a:r>
              <a:rPr lang="en-US" sz="1600" dirty="0">
                <a:solidFill>
                  <a:prstClr val="black"/>
                </a:solidFill>
              </a:rPr>
              <a:t>..…...</a:t>
            </a:r>
            <a:r>
              <a:rPr lang="en-US" sz="1600" b="1" dirty="0" smtClean="0">
                <a:solidFill>
                  <a:srgbClr val="C00000"/>
                </a:solidFill>
              </a:rPr>
              <a:t>YES</a:t>
            </a:r>
          </a:p>
          <a:p>
            <a:pPr algn="just"/>
            <a:r>
              <a:rPr lang="en-US" sz="1600" dirty="0" smtClean="0">
                <a:solidFill>
                  <a:prstClr val="black"/>
                </a:solidFill>
              </a:rPr>
              <a:t>Opposed </a:t>
            </a:r>
            <a:r>
              <a:rPr lang="en-US" sz="1600" b="1" dirty="0" smtClean="0">
                <a:solidFill>
                  <a:srgbClr val="1F497D"/>
                </a:solidFill>
              </a:rPr>
              <a:t>immigration reform</a:t>
            </a:r>
            <a:r>
              <a:rPr lang="en-US" sz="1600" dirty="0" smtClean="0">
                <a:solidFill>
                  <a:prstClr val="black"/>
                </a:solidFill>
              </a:rPr>
              <a:t>……….…..…………...…..</a:t>
            </a:r>
            <a:r>
              <a:rPr lang="en-US" sz="1600" b="1" dirty="0" smtClean="0">
                <a:solidFill>
                  <a:srgbClr val="C00000"/>
                </a:solidFill>
              </a:rPr>
              <a:t>YES</a:t>
            </a:r>
            <a:endParaRPr lang="en-US" sz="1600" b="1" dirty="0">
              <a:solidFill>
                <a:srgbClr val="C00000"/>
              </a:solidFill>
            </a:endParaRPr>
          </a:p>
          <a:p>
            <a:pPr algn="just"/>
            <a:r>
              <a:rPr lang="en-US" sz="1600" dirty="0">
                <a:solidFill>
                  <a:prstClr val="black"/>
                </a:solidFill>
              </a:rPr>
              <a:t>Supports </a:t>
            </a:r>
            <a:r>
              <a:rPr lang="en-US" sz="1600" b="1" dirty="0">
                <a:solidFill>
                  <a:srgbClr val="1F497D"/>
                </a:solidFill>
              </a:rPr>
              <a:t>Balanced Budget Amendment </a:t>
            </a:r>
            <a:r>
              <a:rPr lang="en-US" sz="1600" dirty="0">
                <a:solidFill>
                  <a:prstClr val="black"/>
                </a:solidFill>
              </a:rPr>
              <a:t>…</a:t>
            </a:r>
            <a:r>
              <a:rPr lang="en-US" sz="1600" dirty="0" smtClean="0">
                <a:solidFill>
                  <a:prstClr val="black"/>
                </a:solidFill>
              </a:rPr>
              <a:t>.…..</a:t>
            </a:r>
            <a:r>
              <a:rPr lang="en-US" sz="1600" dirty="0">
                <a:solidFill>
                  <a:prstClr val="black"/>
                </a:solidFill>
              </a:rPr>
              <a:t>……….</a:t>
            </a:r>
            <a:r>
              <a:rPr lang="en-US" sz="1600" b="1" dirty="0">
                <a:solidFill>
                  <a:srgbClr val="C00000"/>
                </a:solidFill>
              </a:rPr>
              <a:t>YES</a:t>
            </a:r>
          </a:p>
          <a:p>
            <a:endParaRPr lang="en-US" sz="1600" b="1" dirty="0">
              <a:solidFill>
                <a:srgbClr val="C00000"/>
              </a:solidFill>
            </a:endParaRPr>
          </a:p>
          <a:p>
            <a:endParaRPr lang="en-US" sz="1600" b="1" dirty="0">
              <a:solidFill>
                <a:srgbClr val="C00000"/>
              </a:solidFill>
            </a:endParaRPr>
          </a:p>
          <a:p>
            <a:endParaRPr lang="en-US" sz="1600" b="1" dirty="0">
              <a:solidFill>
                <a:srgbClr val="C00000"/>
              </a:solidFill>
            </a:endParaRPr>
          </a:p>
          <a:p>
            <a:endParaRPr lang="en-US" sz="1600" b="1" dirty="0">
              <a:solidFill>
                <a:srgbClr val="C00000"/>
              </a:solidFill>
            </a:endParaRPr>
          </a:p>
        </p:txBody>
      </p:sp>
      <p:pic>
        <p:nvPicPr>
          <p:cNvPr id="3074" name="Picture 2" descr="Ted Cruz, official portrait, 113th Congre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16" y="1160425"/>
            <a:ext cx="3100083" cy="387510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041898" y="5688224"/>
            <a:ext cx="4025900" cy="492443"/>
          </a:xfrm>
          <a:prstGeom prst="rect">
            <a:avLst/>
          </a:prstGeom>
          <a:noFill/>
        </p:spPr>
        <p:txBody>
          <a:bodyPr wrap="square" rtlCol="0">
            <a:spAutoFit/>
          </a:bodyPr>
          <a:lstStyle/>
          <a:p>
            <a:r>
              <a:rPr lang="en-US" sz="1300" i="1" dirty="0">
                <a:solidFill>
                  <a:prstClr val="black"/>
                </a:solidFill>
              </a:rPr>
              <a:t>Source: 2016 Scouting Report: American Bridge’s Media Guide to the Republican Presidential Bench</a:t>
            </a:r>
          </a:p>
        </p:txBody>
      </p:sp>
      <p:pic>
        <p:nvPicPr>
          <p:cNvPr id="11" name="Picture 10"/>
          <p:cNvPicPr>
            <a:picLocks noChangeAspect="1"/>
          </p:cNvPicPr>
          <p:nvPr/>
        </p:nvPicPr>
        <p:blipFill rotWithShape="1">
          <a:blip r:embed="rId4"/>
          <a:srcRect r="76600"/>
          <a:stretch/>
        </p:blipFill>
        <p:spPr>
          <a:xfrm>
            <a:off x="50801" y="6210299"/>
            <a:ext cx="665602" cy="665091"/>
          </a:xfrm>
          <a:prstGeom prst="rect">
            <a:avLst/>
          </a:prstGeom>
        </p:spPr>
      </p:pic>
      <p:pic>
        <p:nvPicPr>
          <p:cNvPr id="12" name="Picture 11"/>
          <p:cNvPicPr>
            <a:picLocks noChangeAspect="1" noChangeArrowheads="1"/>
          </p:cNvPicPr>
          <p:nvPr/>
        </p:nvPicPr>
        <p:blipFill>
          <a:blip r:embed="rId5" cstate="print"/>
          <a:srcRect/>
          <a:stretch>
            <a:fillRect/>
          </a:stretch>
        </p:blipFill>
        <p:spPr bwMode="auto">
          <a:xfrm>
            <a:off x="8585200" y="6202844"/>
            <a:ext cx="524934" cy="622072"/>
          </a:xfrm>
          <a:prstGeom prst="rect">
            <a:avLst/>
          </a:prstGeom>
          <a:noFill/>
          <a:ln w="9525">
            <a:noFill/>
            <a:miter lim="800000"/>
            <a:headEnd/>
            <a:tailEnd/>
          </a:ln>
        </p:spPr>
      </p:pic>
    </p:spTree>
    <p:extLst>
      <p:ext uri="{BB962C8B-B14F-4D97-AF65-F5344CB8AC3E}">
        <p14:creationId xmlns:p14="http://schemas.microsoft.com/office/powerpoint/2010/main" val="393916610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4588933"/>
            <a:ext cx="9143999" cy="15917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584201" y="475090"/>
            <a:ext cx="2362199" cy="584775"/>
          </a:xfrm>
          <a:prstGeom prst="rect">
            <a:avLst/>
          </a:prstGeom>
          <a:noFill/>
        </p:spPr>
        <p:txBody>
          <a:bodyPr wrap="square" rtlCol="0">
            <a:spAutoFit/>
          </a:bodyPr>
          <a:lstStyle/>
          <a:p>
            <a:r>
              <a:rPr lang="en-US" sz="3200" b="1" dirty="0">
                <a:solidFill>
                  <a:prstClr val="black"/>
                </a:solidFill>
              </a:rPr>
              <a:t>Rand Paul</a:t>
            </a:r>
          </a:p>
        </p:txBody>
      </p:sp>
      <p:sp>
        <p:nvSpPr>
          <p:cNvPr id="6" name="TextBox 5"/>
          <p:cNvSpPr txBox="1"/>
          <p:nvPr/>
        </p:nvSpPr>
        <p:spPr>
          <a:xfrm>
            <a:off x="3227347" y="1042157"/>
            <a:ext cx="5803899" cy="5078315"/>
          </a:xfrm>
          <a:prstGeom prst="rect">
            <a:avLst/>
          </a:prstGeom>
          <a:noFill/>
        </p:spPr>
        <p:txBody>
          <a:bodyPr wrap="square" rtlCol="0">
            <a:spAutoFit/>
          </a:bodyPr>
          <a:lstStyle/>
          <a:p>
            <a:r>
              <a:rPr lang="en-US" sz="2200" dirty="0">
                <a:solidFill>
                  <a:prstClr val="black"/>
                </a:solidFill>
              </a:rPr>
              <a:t>Issues At A Glance</a:t>
            </a:r>
          </a:p>
          <a:p>
            <a:endParaRPr lang="en-US" sz="2200" dirty="0">
              <a:solidFill>
                <a:prstClr val="black"/>
              </a:solidFill>
            </a:endParaRPr>
          </a:p>
          <a:p>
            <a:pPr>
              <a:lnSpc>
                <a:spcPct val="150000"/>
              </a:lnSpc>
            </a:pPr>
            <a:r>
              <a:rPr lang="en-US" sz="1600" dirty="0">
                <a:solidFill>
                  <a:prstClr val="black"/>
                </a:solidFill>
              </a:rPr>
              <a:t>Opposed </a:t>
            </a:r>
            <a:r>
              <a:rPr lang="en-US" sz="1600" b="1" dirty="0">
                <a:solidFill>
                  <a:srgbClr val="1F497D"/>
                </a:solidFill>
              </a:rPr>
              <a:t>NLRB complaint</a:t>
            </a:r>
            <a:r>
              <a:rPr lang="en-US" sz="1600" dirty="0">
                <a:solidFill>
                  <a:prstClr val="black"/>
                </a:solidFill>
              </a:rPr>
              <a:t> against Boeing……</a:t>
            </a:r>
            <a:r>
              <a:rPr lang="en-US" sz="1600" dirty="0" smtClean="0">
                <a:solidFill>
                  <a:prstClr val="black"/>
                </a:solidFill>
              </a:rPr>
              <a:t>…….….</a:t>
            </a:r>
            <a:r>
              <a:rPr lang="en-US" sz="1600" dirty="0">
                <a:solidFill>
                  <a:prstClr val="black"/>
                </a:solidFill>
              </a:rPr>
              <a:t>..</a:t>
            </a:r>
            <a:r>
              <a:rPr lang="en-US" sz="1600" b="1" dirty="0">
                <a:solidFill>
                  <a:srgbClr val="C00000"/>
                </a:solidFill>
              </a:rPr>
              <a:t>YES</a:t>
            </a:r>
            <a:endParaRPr lang="en-US" sz="1600" dirty="0">
              <a:solidFill>
                <a:prstClr val="black"/>
              </a:solidFill>
            </a:endParaRPr>
          </a:p>
          <a:p>
            <a:pPr>
              <a:lnSpc>
                <a:spcPct val="150000"/>
              </a:lnSpc>
            </a:pPr>
            <a:r>
              <a:rPr lang="en-US" sz="1600" dirty="0">
                <a:solidFill>
                  <a:prstClr val="black"/>
                </a:solidFill>
              </a:rPr>
              <a:t>Opposes raising the </a:t>
            </a:r>
            <a:r>
              <a:rPr lang="en-US" sz="1600" b="1" dirty="0">
                <a:solidFill>
                  <a:srgbClr val="1F497D"/>
                </a:solidFill>
              </a:rPr>
              <a:t>minimum wage</a:t>
            </a:r>
            <a:r>
              <a:rPr lang="en-US" sz="1600" dirty="0">
                <a:solidFill>
                  <a:prstClr val="black"/>
                </a:solidFill>
              </a:rPr>
              <a:t>……</a:t>
            </a:r>
            <a:r>
              <a:rPr lang="en-US" sz="1600" dirty="0" smtClean="0">
                <a:solidFill>
                  <a:prstClr val="black"/>
                </a:solidFill>
              </a:rPr>
              <a:t>…….…</a:t>
            </a:r>
            <a:r>
              <a:rPr lang="en-US" sz="1600" dirty="0">
                <a:solidFill>
                  <a:prstClr val="black"/>
                </a:solidFill>
              </a:rPr>
              <a:t>…….....</a:t>
            </a:r>
            <a:r>
              <a:rPr lang="en-US" sz="1600" b="1" dirty="0">
                <a:solidFill>
                  <a:srgbClr val="C00000"/>
                </a:solidFill>
              </a:rPr>
              <a:t>YES</a:t>
            </a:r>
          </a:p>
          <a:p>
            <a:pPr>
              <a:lnSpc>
                <a:spcPct val="150000"/>
              </a:lnSpc>
            </a:pPr>
            <a:r>
              <a:rPr lang="en-US" sz="1600" dirty="0">
                <a:solidFill>
                  <a:prstClr val="black"/>
                </a:solidFill>
              </a:rPr>
              <a:t>Supports national </a:t>
            </a:r>
            <a:r>
              <a:rPr lang="en-US" sz="1600" b="1" dirty="0">
                <a:solidFill>
                  <a:srgbClr val="1F497D"/>
                </a:solidFill>
              </a:rPr>
              <a:t>right-to-work</a:t>
            </a:r>
            <a:r>
              <a:rPr lang="en-US" sz="1600" dirty="0">
                <a:solidFill>
                  <a:prstClr val="black"/>
                </a:solidFill>
              </a:rPr>
              <a:t> legislation ..</a:t>
            </a:r>
            <a:r>
              <a:rPr lang="en-US" sz="1600" dirty="0" smtClean="0">
                <a:solidFill>
                  <a:prstClr val="black"/>
                </a:solidFill>
              </a:rPr>
              <a:t>…………</a:t>
            </a:r>
            <a:r>
              <a:rPr lang="en-US" sz="1600" dirty="0">
                <a:solidFill>
                  <a:prstClr val="black"/>
                </a:solidFill>
              </a:rPr>
              <a:t>.</a:t>
            </a:r>
            <a:r>
              <a:rPr lang="en-US" sz="1600" dirty="0" smtClean="0">
                <a:solidFill>
                  <a:prstClr val="black"/>
                </a:solidFill>
              </a:rPr>
              <a:t>…</a:t>
            </a:r>
            <a:r>
              <a:rPr lang="en-US" sz="1600" b="1" dirty="0">
                <a:solidFill>
                  <a:srgbClr val="C00000"/>
                </a:solidFill>
              </a:rPr>
              <a:t>YES</a:t>
            </a:r>
          </a:p>
          <a:p>
            <a:pPr>
              <a:lnSpc>
                <a:spcPct val="150000"/>
              </a:lnSpc>
            </a:pPr>
            <a:r>
              <a:rPr lang="en-US" sz="1600" dirty="0">
                <a:solidFill>
                  <a:prstClr val="black"/>
                </a:solidFill>
              </a:rPr>
              <a:t>Supports </a:t>
            </a:r>
            <a:r>
              <a:rPr lang="en-US" sz="1600" b="1" dirty="0">
                <a:solidFill>
                  <a:srgbClr val="1F497D"/>
                </a:solidFill>
              </a:rPr>
              <a:t>Balanced Budget Amendment</a:t>
            </a:r>
            <a:r>
              <a:rPr lang="en-US" sz="1600" dirty="0" smtClean="0">
                <a:solidFill>
                  <a:prstClr val="black"/>
                </a:solidFill>
              </a:rPr>
              <a:t>…...….……</a:t>
            </a:r>
            <a:r>
              <a:rPr lang="en-US" sz="1600" dirty="0">
                <a:solidFill>
                  <a:prstClr val="black"/>
                </a:solidFill>
              </a:rPr>
              <a:t>…..</a:t>
            </a:r>
            <a:r>
              <a:rPr lang="en-US" sz="1600" b="1" dirty="0">
                <a:solidFill>
                  <a:srgbClr val="C00000"/>
                </a:solidFill>
              </a:rPr>
              <a:t>YES</a:t>
            </a:r>
          </a:p>
          <a:p>
            <a:pPr>
              <a:lnSpc>
                <a:spcPct val="150000"/>
              </a:lnSpc>
            </a:pPr>
            <a:r>
              <a:rPr lang="en-US" sz="1600" dirty="0">
                <a:solidFill>
                  <a:prstClr val="black"/>
                </a:solidFill>
              </a:rPr>
              <a:t>Called </a:t>
            </a:r>
            <a:r>
              <a:rPr lang="en-US" sz="1600" b="1" dirty="0">
                <a:solidFill>
                  <a:srgbClr val="1F497D"/>
                </a:solidFill>
              </a:rPr>
              <a:t>Medicaid</a:t>
            </a:r>
            <a:r>
              <a:rPr lang="en-US" sz="1600" dirty="0">
                <a:solidFill>
                  <a:prstClr val="black"/>
                </a:solidFill>
              </a:rPr>
              <a:t> expansion a Ponzi scheme ….</a:t>
            </a:r>
            <a:r>
              <a:rPr lang="en-US" sz="1600" dirty="0" smtClean="0">
                <a:solidFill>
                  <a:prstClr val="black"/>
                </a:solidFill>
              </a:rPr>
              <a:t>……….</a:t>
            </a:r>
            <a:r>
              <a:rPr lang="en-US" sz="1600" dirty="0">
                <a:solidFill>
                  <a:prstClr val="black"/>
                </a:solidFill>
              </a:rPr>
              <a:t>..</a:t>
            </a:r>
            <a:r>
              <a:rPr lang="en-US" sz="1600" b="1" dirty="0">
                <a:solidFill>
                  <a:srgbClr val="C00000"/>
                </a:solidFill>
              </a:rPr>
              <a:t>YES</a:t>
            </a:r>
          </a:p>
          <a:p>
            <a:pPr>
              <a:lnSpc>
                <a:spcPct val="150000"/>
              </a:lnSpc>
            </a:pPr>
            <a:r>
              <a:rPr lang="en-US" sz="1600" dirty="0">
                <a:solidFill>
                  <a:prstClr val="black"/>
                </a:solidFill>
              </a:rPr>
              <a:t>Introduced a bill ending traditional </a:t>
            </a:r>
            <a:r>
              <a:rPr lang="en-US" sz="1600" b="1" dirty="0">
                <a:solidFill>
                  <a:srgbClr val="1F497D"/>
                </a:solidFill>
              </a:rPr>
              <a:t>Medicare </a:t>
            </a:r>
            <a:r>
              <a:rPr lang="en-US" sz="1600" dirty="0">
                <a:solidFill>
                  <a:prstClr val="black"/>
                </a:solidFill>
              </a:rPr>
              <a:t>……</a:t>
            </a:r>
            <a:r>
              <a:rPr lang="en-US" sz="1600" dirty="0" smtClean="0">
                <a:solidFill>
                  <a:prstClr val="black"/>
                </a:solidFill>
              </a:rPr>
              <a:t>……..</a:t>
            </a:r>
            <a:r>
              <a:rPr lang="en-US" sz="1600" dirty="0">
                <a:solidFill>
                  <a:prstClr val="black"/>
                </a:solidFill>
              </a:rPr>
              <a:t>..</a:t>
            </a:r>
            <a:r>
              <a:rPr lang="en-US" sz="1600" b="1" dirty="0">
                <a:solidFill>
                  <a:srgbClr val="C00000"/>
                </a:solidFill>
              </a:rPr>
              <a:t>YES</a:t>
            </a:r>
          </a:p>
          <a:p>
            <a:pPr>
              <a:lnSpc>
                <a:spcPct val="150000"/>
              </a:lnSpc>
            </a:pPr>
            <a:r>
              <a:rPr lang="en-US" sz="1600" dirty="0">
                <a:solidFill>
                  <a:prstClr val="black"/>
                </a:solidFill>
              </a:rPr>
              <a:t>Opposed </a:t>
            </a:r>
            <a:r>
              <a:rPr lang="en-US" sz="1600" b="1" dirty="0">
                <a:solidFill>
                  <a:srgbClr val="1F497D"/>
                </a:solidFill>
              </a:rPr>
              <a:t>immigration reform</a:t>
            </a:r>
            <a:r>
              <a:rPr lang="en-US" sz="1600" b="1" dirty="0">
                <a:solidFill>
                  <a:schemeClr val="tx2"/>
                </a:solidFill>
              </a:rPr>
              <a:t>.</a:t>
            </a:r>
            <a:r>
              <a:rPr lang="en-US" sz="1600" dirty="0">
                <a:solidFill>
                  <a:prstClr val="black"/>
                </a:solidFill>
              </a:rPr>
              <a:t>.…………….………</a:t>
            </a:r>
            <a:r>
              <a:rPr lang="en-US" sz="1600" dirty="0" smtClean="0">
                <a:solidFill>
                  <a:prstClr val="black"/>
                </a:solidFill>
              </a:rPr>
              <a:t>…</a:t>
            </a:r>
            <a:r>
              <a:rPr lang="en-US" sz="1600" dirty="0">
                <a:solidFill>
                  <a:prstClr val="black"/>
                </a:solidFill>
              </a:rPr>
              <a:t>.</a:t>
            </a:r>
            <a:r>
              <a:rPr lang="en-US" sz="1600" dirty="0" smtClean="0">
                <a:solidFill>
                  <a:prstClr val="black"/>
                </a:solidFill>
              </a:rPr>
              <a:t>….</a:t>
            </a:r>
            <a:r>
              <a:rPr lang="en-US" sz="1600" dirty="0">
                <a:solidFill>
                  <a:prstClr val="black"/>
                </a:solidFill>
              </a:rPr>
              <a:t>.</a:t>
            </a:r>
            <a:r>
              <a:rPr lang="en-US" sz="1600" b="1" dirty="0" smtClean="0">
                <a:solidFill>
                  <a:srgbClr val="C00000"/>
                </a:solidFill>
              </a:rPr>
              <a:t>YES</a:t>
            </a:r>
            <a:endParaRPr lang="en-US" sz="1600" dirty="0" smtClean="0">
              <a:solidFill>
                <a:prstClr val="black"/>
              </a:solidFill>
            </a:endParaRPr>
          </a:p>
          <a:p>
            <a:pPr>
              <a:lnSpc>
                <a:spcPct val="150000"/>
              </a:lnSpc>
            </a:pPr>
            <a:r>
              <a:rPr lang="en-US" sz="1600" dirty="0" smtClean="0">
                <a:solidFill>
                  <a:prstClr val="black"/>
                </a:solidFill>
              </a:rPr>
              <a:t>Supported </a:t>
            </a:r>
            <a:r>
              <a:rPr lang="en-US" sz="1600" dirty="0">
                <a:solidFill>
                  <a:prstClr val="black"/>
                </a:solidFill>
              </a:rPr>
              <a:t>2013 </a:t>
            </a:r>
            <a:r>
              <a:rPr lang="en-US" sz="1600" b="1" dirty="0">
                <a:solidFill>
                  <a:srgbClr val="1F497D"/>
                </a:solidFill>
              </a:rPr>
              <a:t>government shutdown</a:t>
            </a:r>
            <a:r>
              <a:rPr lang="en-US" sz="1600" dirty="0">
                <a:solidFill>
                  <a:prstClr val="black"/>
                </a:solidFill>
              </a:rPr>
              <a:t>……</a:t>
            </a:r>
            <a:r>
              <a:rPr lang="en-US" sz="1600" dirty="0" smtClean="0">
                <a:solidFill>
                  <a:prstClr val="black"/>
                </a:solidFill>
              </a:rPr>
              <a:t>…………</a:t>
            </a:r>
            <a:r>
              <a:rPr lang="en-US" sz="1600" dirty="0">
                <a:solidFill>
                  <a:prstClr val="black"/>
                </a:solidFill>
              </a:rPr>
              <a:t>....</a:t>
            </a:r>
            <a:r>
              <a:rPr lang="en-US" sz="1600" b="1" dirty="0" smtClean="0">
                <a:solidFill>
                  <a:srgbClr val="C00000"/>
                </a:solidFill>
              </a:rPr>
              <a:t>YES</a:t>
            </a:r>
          </a:p>
          <a:p>
            <a:pPr>
              <a:lnSpc>
                <a:spcPct val="150000"/>
              </a:lnSpc>
            </a:pPr>
            <a:endParaRPr lang="en-US" sz="1600" b="1" dirty="0">
              <a:solidFill>
                <a:srgbClr val="C00000"/>
              </a:solidFill>
            </a:endParaRPr>
          </a:p>
          <a:p>
            <a:pPr>
              <a:lnSpc>
                <a:spcPct val="150000"/>
              </a:lnSpc>
            </a:pPr>
            <a:endParaRPr lang="en-US" sz="1600" b="1" dirty="0">
              <a:solidFill>
                <a:srgbClr val="C00000"/>
              </a:solidFill>
            </a:endParaRPr>
          </a:p>
          <a:p>
            <a:pPr>
              <a:lnSpc>
                <a:spcPct val="150000"/>
              </a:lnSpc>
            </a:pPr>
            <a:endParaRPr lang="en-US" sz="1600" b="1" dirty="0">
              <a:solidFill>
                <a:srgbClr val="C00000"/>
              </a:solidFill>
            </a:endParaRPr>
          </a:p>
          <a:p>
            <a:endParaRPr lang="en-US" sz="1600" b="1" dirty="0">
              <a:solidFill>
                <a:srgbClr val="C00000"/>
              </a:solidFill>
            </a:endParaRPr>
          </a:p>
        </p:txBody>
      </p:sp>
      <p:pic>
        <p:nvPicPr>
          <p:cNvPr id="5122" name="Picture 2" descr="Rand Paul, official portrait, 112th Congress alternat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3253" y="1059865"/>
            <a:ext cx="2924094" cy="370263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959428" y="5634962"/>
            <a:ext cx="4025900" cy="492443"/>
          </a:xfrm>
          <a:prstGeom prst="rect">
            <a:avLst/>
          </a:prstGeom>
          <a:noFill/>
        </p:spPr>
        <p:txBody>
          <a:bodyPr wrap="square" rtlCol="0">
            <a:spAutoFit/>
          </a:bodyPr>
          <a:lstStyle/>
          <a:p>
            <a:r>
              <a:rPr lang="en-US" sz="1300" i="1" dirty="0">
                <a:solidFill>
                  <a:prstClr val="black"/>
                </a:solidFill>
              </a:rPr>
              <a:t>Source: 2016 Scouting Report: American Bridge’s Media Guide to the Republican Presidential Bench</a:t>
            </a:r>
          </a:p>
        </p:txBody>
      </p:sp>
      <p:pic>
        <p:nvPicPr>
          <p:cNvPr id="10" name="Picture 9"/>
          <p:cNvPicPr>
            <a:picLocks noChangeAspect="1"/>
          </p:cNvPicPr>
          <p:nvPr/>
        </p:nvPicPr>
        <p:blipFill rotWithShape="1">
          <a:blip r:embed="rId3"/>
          <a:srcRect r="76600"/>
          <a:stretch/>
        </p:blipFill>
        <p:spPr>
          <a:xfrm>
            <a:off x="50801" y="6210299"/>
            <a:ext cx="665602" cy="665091"/>
          </a:xfrm>
          <a:prstGeom prst="rect">
            <a:avLst/>
          </a:prstGeom>
        </p:spPr>
      </p:pic>
      <p:pic>
        <p:nvPicPr>
          <p:cNvPr id="11" name="Picture 10"/>
          <p:cNvPicPr>
            <a:picLocks noChangeAspect="1" noChangeArrowheads="1"/>
          </p:cNvPicPr>
          <p:nvPr/>
        </p:nvPicPr>
        <p:blipFill>
          <a:blip r:embed="rId4" cstate="print"/>
          <a:srcRect/>
          <a:stretch>
            <a:fillRect/>
          </a:stretch>
        </p:blipFill>
        <p:spPr bwMode="auto">
          <a:xfrm>
            <a:off x="8585200" y="6202844"/>
            <a:ext cx="524934" cy="622072"/>
          </a:xfrm>
          <a:prstGeom prst="rect">
            <a:avLst/>
          </a:prstGeom>
          <a:noFill/>
          <a:ln w="9525">
            <a:noFill/>
            <a:miter lim="800000"/>
            <a:headEnd/>
            <a:tailEnd/>
          </a:ln>
        </p:spPr>
      </p:pic>
    </p:spTree>
    <p:extLst>
      <p:ext uri="{BB962C8B-B14F-4D97-AF65-F5344CB8AC3E}">
        <p14:creationId xmlns:p14="http://schemas.microsoft.com/office/powerpoint/2010/main" val="377547370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588933"/>
            <a:ext cx="9143999" cy="15917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68303" y="489460"/>
            <a:ext cx="2895598" cy="584775"/>
          </a:xfrm>
          <a:prstGeom prst="rect">
            <a:avLst/>
          </a:prstGeom>
          <a:noFill/>
        </p:spPr>
        <p:txBody>
          <a:bodyPr wrap="square" rtlCol="0">
            <a:spAutoFit/>
          </a:bodyPr>
          <a:lstStyle/>
          <a:p>
            <a:r>
              <a:rPr lang="en-US" sz="3200" b="1" dirty="0">
                <a:solidFill>
                  <a:prstClr val="black"/>
                </a:solidFill>
              </a:rPr>
              <a:t>Chris Christie</a:t>
            </a:r>
          </a:p>
        </p:txBody>
      </p:sp>
      <p:sp>
        <p:nvSpPr>
          <p:cNvPr id="6" name="TextBox 5"/>
          <p:cNvSpPr txBox="1"/>
          <p:nvPr/>
        </p:nvSpPr>
        <p:spPr>
          <a:xfrm>
            <a:off x="3263901" y="1074235"/>
            <a:ext cx="5803899" cy="1908215"/>
          </a:xfrm>
          <a:prstGeom prst="rect">
            <a:avLst/>
          </a:prstGeom>
          <a:noFill/>
        </p:spPr>
        <p:txBody>
          <a:bodyPr wrap="square" rtlCol="0">
            <a:spAutoFit/>
          </a:bodyPr>
          <a:lstStyle/>
          <a:p>
            <a:r>
              <a:rPr lang="en-US" sz="2200" dirty="0">
                <a:solidFill>
                  <a:prstClr val="black"/>
                </a:solidFill>
              </a:rPr>
              <a:t>Issues At A Glance</a:t>
            </a:r>
          </a:p>
          <a:p>
            <a:endParaRPr lang="en-US" sz="1600" dirty="0">
              <a:solidFill>
                <a:prstClr val="black"/>
              </a:solidFill>
            </a:endParaRPr>
          </a:p>
          <a:p>
            <a:r>
              <a:rPr lang="en-US" sz="1600" dirty="0">
                <a:solidFill>
                  <a:prstClr val="black"/>
                </a:solidFill>
              </a:rPr>
              <a:t>Supports </a:t>
            </a:r>
            <a:r>
              <a:rPr lang="en-US" sz="1600" b="1" dirty="0">
                <a:solidFill>
                  <a:srgbClr val="1F497D"/>
                </a:solidFill>
              </a:rPr>
              <a:t>right-to-work </a:t>
            </a:r>
            <a:r>
              <a:rPr lang="en-US" sz="1600" dirty="0">
                <a:solidFill>
                  <a:prstClr val="black"/>
                </a:solidFill>
              </a:rPr>
              <a:t>legislation …………</a:t>
            </a:r>
            <a:r>
              <a:rPr lang="en-US" sz="1600" dirty="0" smtClean="0">
                <a:solidFill>
                  <a:prstClr val="black"/>
                </a:solidFill>
              </a:rPr>
              <a:t>…..……</a:t>
            </a:r>
            <a:r>
              <a:rPr lang="en-US" sz="1600" dirty="0">
                <a:solidFill>
                  <a:prstClr val="black"/>
                </a:solidFill>
              </a:rPr>
              <a:t>…...</a:t>
            </a:r>
            <a:r>
              <a:rPr lang="en-US" sz="1600" b="1" dirty="0">
                <a:solidFill>
                  <a:srgbClr val="C00000"/>
                </a:solidFill>
              </a:rPr>
              <a:t>YES</a:t>
            </a:r>
          </a:p>
          <a:p>
            <a:r>
              <a:rPr lang="en-US" sz="1600" dirty="0">
                <a:solidFill>
                  <a:prstClr val="black"/>
                </a:solidFill>
              </a:rPr>
              <a:t>Supports </a:t>
            </a:r>
            <a:r>
              <a:rPr lang="en-US" sz="1600" b="1" dirty="0">
                <a:solidFill>
                  <a:srgbClr val="1F497D"/>
                </a:solidFill>
              </a:rPr>
              <a:t>collective bargaining </a:t>
            </a:r>
            <a:r>
              <a:rPr lang="en-US" sz="1600" dirty="0">
                <a:solidFill>
                  <a:prstClr val="black"/>
                </a:solidFill>
              </a:rPr>
              <a:t>reform……</a:t>
            </a:r>
            <a:r>
              <a:rPr lang="en-US" sz="1600" dirty="0" smtClean="0">
                <a:solidFill>
                  <a:prstClr val="black"/>
                </a:solidFill>
              </a:rPr>
              <a:t>…..…</a:t>
            </a:r>
            <a:r>
              <a:rPr lang="en-US" sz="1600" dirty="0">
                <a:solidFill>
                  <a:prstClr val="black"/>
                </a:solidFill>
              </a:rPr>
              <a:t>………</a:t>
            </a:r>
            <a:r>
              <a:rPr lang="en-US" sz="1600" b="1" dirty="0">
                <a:solidFill>
                  <a:srgbClr val="C00000"/>
                </a:solidFill>
              </a:rPr>
              <a:t>YES</a:t>
            </a:r>
          </a:p>
          <a:p>
            <a:r>
              <a:rPr lang="en-US" sz="1600" dirty="0">
                <a:solidFill>
                  <a:prstClr val="black"/>
                </a:solidFill>
              </a:rPr>
              <a:t>Opposes raising the </a:t>
            </a:r>
            <a:r>
              <a:rPr lang="en-US" sz="1600" b="1" dirty="0">
                <a:solidFill>
                  <a:srgbClr val="1F497D"/>
                </a:solidFill>
              </a:rPr>
              <a:t>minimum wage</a:t>
            </a:r>
            <a:r>
              <a:rPr lang="en-US" sz="1600" dirty="0">
                <a:solidFill>
                  <a:prstClr val="black"/>
                </a:solidFill>
              </a:rPr>
              <a:t>…</a:t>
            </a:r>
            <a:r>
              <a:rPr lang="en-US" sz="1600" dirty="0" smtClean="0">
                <a:solidFill>
                  <a:prstClr val="black"/>
                </a:solidFill>
              </a:rPr>
              <a:t>…</a:t>
            </a:r>
            <a:r>
              <a:rPr lang="en-US" sz="1600" dirty="0">
                <a:solidFill>
                  <a:prstClr val="black"/>
                </a:solidFill>
              </a:rPr>
              <a:t>.</a:t>
            </a:r>
            <a:r>
              <a:rPr lang="en-US" sz="1600" dirty="0" smtClean="0">
                <a:solidFill>
                  <a:prstClr val="black"/>
                </a:solidFill>
              </a:rPr>
              <a:t>…..…</a:t>
            </a:r>
            <a:r>
              <a:rPr lang="en-US" sz="1600" dirty="0">
                <a:solidFill>
                  <a:prstClr val="black"/>
                </a:solidFill>
              </a:rPr>
              <a:t>……......</a:t>
            </a:r>
            <a:r>
              <a:rPr lang="en-US" sz="1600" b="1" dirty="0">
                <a:solidFill>
                  <a:srgbClr val="C00000"/>
                </a:solidFill>
              </a:rPr>
              <a:t>YES</a:t>
            </a:r>
          </a:p>
          <a:p>
            <a:r>
              <a:rPr lang="en-US" sz="1600" dirty="0">
                <a:solidFill>
                  <a:prstClr val="black"/>
                </a:solidFill>
              </a:rPr>
              <a:t>Reneged on deal to fund </a:t>
            </a:r>
            <a:r>
              <a:rPr lang="en-US" sz="1600" b="1" dirty="0">
                <a:solidFill>
                  <a:srgbClr val="1F497D"/>
                </a:solidFill>
              </a:rPr>
              <a:t>pensions </a:t>
            </a:r>
            <a:r>
              <a:rPr lang="en-US" sz="1600" dirty="0">
                <a:solidFill>
                  <a:prstClr val="black"/>
                </a:solidFill>
              </a:rPr>
              <a:t>…....</a:t>
            </a:r>
            <a:r>
              <a:rPr lang="en-US" sz="1600" dirty="0" smtClean="0">
                <a:solidFill>
                  <a:prstClr val="black"/>
                </a:solidFill>
              </a:rPr>
              <a:t>.….…</a:t>
            </a:r>
            <a:r>
              <a:rPr lang="en-US" sz="1600" dirty="0">
                <a:solidFill>
                  <a:prstClr val="black"/>
                </a:solidFill>
              </a:rPr>
              <a:t>………….</a:t>
            </a:r>
            <a:r>
              <a:rPr lang="en-US" sz="1600" b="1" dirty="0">
                <a:solidFill>
                  <a:srgbClr val="C00000"/>
                </a:solidFill>
              </a:rPr>
              <a:t>YES</a:t>
            </a:r>
          </a:p>
          <a:p>
            <a:endParaRPr lang="en-US" sz="1600" b="1" dirty="0">
              <a:solidFill>
                <a:srgbClr val="C00000"/>
              </a:solidFill>
            </a:endParaRPr>
          </a:p>
        </p:txBody>
      </p:sp>
      <p:sp>
        <p:nvSpPr>
          <p:cNvPr id="10" name="TextBox 9"/>
          <p:cNvSpPr txBox="1"/>
          <p:nvPr/>
        </p:nvSpPr>
        <p:spPr>
          <a:xfrm>
            <a:off x="3263901" y="2782105"/>
            <a:ext cx="5803899" cy="2308324"/>
          </a:xfrm>
          <a:prstGeom prst="rect">
            <a:avLst/>
          </a:prstGeom>
          <a:noFill/>
        </p:spPr>
        <p:txBody>
          <a:bodyPr wrap="square" rtlCol="0">
            <a:spAutoFit/>
          </a:bodyPr>
          <a:lstStyle/>
          <a:p>
            <a:pPr algn="ctr"/>
            <a:r>
              <a:rPr lang="en-US" sz="1600" b="1" dirty="0">
                <a:solidFill>
                  <a:srgbClr val="C00000"/>
                </a:solidFill>
              </a:rPr>
              <a:t>  _______________________________________________</a:t>
            </a:r>
          </a:p>
          <a:p>
            <a:pPr algn="ctr"/>
            <a:endParaRPr lang="en-US" sz="1600" b="1" dirty="0">
              <a:solidFill>
                <a:srgbClr val="C00000"/>
              </a:solidFill>
            </a:endParaRPr>
          </a:p>
          <a:p>
            <a:pPr algn="ctr"/>
            <a:r>
              <a:rPr lang="en-US" sz="1600" dirty="0">
                <a:solidFill>
                  <a:prstClr val="black"/>
                </a:solidFill>
              </a:rPr>
              <a:t>“If I were to tell them that they were guaranteed to get the payments they were promised, I would be lying.”</a:t>
            </a:r>
          </a:p>
          <a:p>
            <a:pPr algn="ctr"/>
            <a:r>
              <a:rPr lang="en-US" sz="1600" dirty="0">
                <a:solidFill>
                  <a:prstClr val="black"/>
                </a:solidFill>
              </a:rPr>
              <a:t>   </a:t>
            </a:r>
          </a:p>
          <a:p>
            <a:pPr algn="ctr"/>
            <a:r>
              <a:rPr lang="en-US" sz="1600" dirty="0">
                <a:solidFill>
                  <a:prstClr val="black"/>
                </a:solidFill>
              </a:rPr>
              <a:t> </a:t>
            </a:r>
            <a:r>
              <a:rPr lang="en-US" sz="1600" b="1" dirty="0">
                <a:solidFill>
                  <a:prstClr val="black"/>
                </a:solidFill>
              </a:rPr>
              <a:t>Chris Christie </a:t>
            </a:r>
            <a:r>
              <a:rPr lang="en-US" sz="1600" b="1" i="1" dirty="0">
                <a:solidFill>
                  <a:prstClr val="black"/>
                </a:solidFill>
              </a:rPr>
              <a:t>on retirees receiving </a:t>
            </a:r>
          </a:p>
          <a:p>
            <a:pPr algn="ctr"/>
            <a:r>
              <a:rPr lang="en-US" sz="1600" b="1" i="1" dirty="0">
                <a:solidFill>
                  <a:prstClr val="black"/>
                </a:solidFill>
              </a:rPr>
              <a:t>state pensions </a:t>
            </a:r>
            <a:r>
              <a:rPr lang="en-US" sz="1600" dirty="0">
                <a:solidFill>
                  <a:prstClr val="black"/>
                </a:solidFill>
              </a:rPr>
              <a:t>July 31, 2014</a:t>
            </a:r>
          </a:p>
          <a:p>
            <a:pPr algn="ctr"/>
            <a:r>
              <a:rPr lang="en-US" sz="1600" b="1" dirty="0">
                <a:solidFill>
                  <a:srgbClr val="C00000"/>
                </a:solidFill>
              </a:rPr>
              <a:t> _______________________________________________</a:t>
            </a:r>
            <a:endParaRPr lang="en-US" sz="1600" dirty="0">
              <a:solidFill>
                <a:prstClr val="black"/>
              </a:solidFill>
            </a:endParaRPr>
          </a:p>
          <a:p>
            <a:pPr algn="ctr"/>
            <a:endParaRPr lang="en-US" sz="1600" dirty="0">
              <a:solidFill>
                <a:prstClr val="black"/>
              </a:solidFill>
            </a:endParaRPr>
          </a:p>
        </p:txBody>
      </p:sp>
      <p:pic>
        <p:nvPicPr>
          <p:cNvPr id="2052" name="Picture 4" descr="Chris Christie 2011 Shankbo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227" y="1074235"/>
            <a:ext cx="2987674" cy="432279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041900" y="5551570"/>
            <a:ext cx="4025900" cy="492443"/>
          </a:xfrm>
          <a:prstGeom prst="rect">
            <a:avLst/>
          </a:prstGeom>
          <a:noFill/>
        </p:spPr>
        <p:txBody>
          <a:bodyPr wrap="square" rtlCol="0">
            <a:spAutoFit/>
          </a:bodyPr>
          <a:lstStyle/>
          <a:p>
            <a:r>
              <a:rPr lang="en-US" sz="1300" i="1" dirty="0">
                <a:solidFill>
                  <a:prstClr val="black"/>
                </a:solidFill>
              </a:rPr>
              <a:t>Source: 2016 Scouting Report: American Bridge’s Media Guide to the Republican Presidential Bench</a:t>
            </a:r>
          </a:p>
        </p:txBody>
      </p:sp>
      <p:pic>
        <p:nvPicPr>
          <p:cNvPr id="11" name="Picture 10"/>
          <p:cNvPicPr>
            <a:picLocks noChangeAspect="1"/>
          </p:cNvPicPr>
          <p:nvPr/>
        </p:nvPicPr>
        <p:blipFill rotWithShape="1">
          <a:blip r:embed="rId3"/>
          <a:srcRect r="76600"/>
          <a:stretch/>
        </p:blipFill>
        <p:spPr>
          <a:xfrm>
            <a:off x="50801" y="6210299"/>
            <a:ext cx="665602" cy="665091"/>
          </a:xfrm>
          <a:prstGeom prst="rect">
            <a:avLst/>
          </a:prstGeom>
        </p:spPr>
      </p:pic>
      <p:pic>
        <p:nvPicPr>
          <p:cNvPr id="12" name="Picture 11"/>
          <p:cNvPicPr>
            <a:picLocks noChangeAspect="1" noChangeArrowheads="1"/>
          </p:cNvPicPr>
          <p:nvPr/>
        </p:nvPicPr>
        <p:blipFill>
          <a:blip r:embed="rId4" cstate="print"/>
          <a:srcRect/>
          <a:stretch>
            <a:fillRect/>
          </a:stretch>
        </p:blipFill>
        <p:spPr bwMode="auto">
          <a:xfrm>
            <a:off x="8585200" y="6202844"/>
            <a:ext cx="524934" cy="622072"/>
          </a:xfrm>
          <a:prstGeom prst="rect">
            <a:avLst/>
          </a:prstGeom>
          <a:noFill/>
          <a:ln w="9525">
            <a:noFill/>
            <a:miter lim="800000"/>
            <a:headEnd/>
            <a:tailEnd/>
          </a:ln>
        </p:spPr>
      </p:pic>
    </p:spTree>
    <p:extLst>
      <p:ext uri="{BB962C8B-B14F-4D97-AF65-F5344CB8AC3E}">
        <p14:creationId xmlns:p14="http://schemas.microsoft.com/office/powerpoint/2010/main" val="161480968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76600"/>
          <a:stretch/>
        </p:blipFill>
        <p:spPr>
          <a:xfrm>
            <a:off x="148883" y="4312801"/>
            <a:ext cx="1382653" cy="1381592"/>
          </a:xfrm>
          <a:prstGeom prst="rect">
            <a:avLst/>
          </a:prstGeom>
        </p:spPr>
      </p:pic>
      <p:sp>
        <p:nvSpPr>
          <p:cNvPr id="5" name="TextBox 4"/>
          <p:cNvSpPr txBox="1"/>
          <p:nvPr/>
        </p:nvSpPr>
        <p:spPr>
          <a:xfrm>
            <a:off x="916410" y="4870727"/>
            <a:ext cx="184666" cy="369332"/>
          </a:xfrm>
          <a:prstGeom prst="rect">
            <a:avLst/>
          </a:prstGeom>
          <a:noFill/>
        </p:spPr>
        <p:txBody>
          <a:bodyPr wrap="none" rtlCol="0">
            <a:spAutoFit/>
          </a:bodyPr>
          <a:lstStyle/>
          <a:p>
            <a:endParaRPr lang="en-US" dirty="0"/>
          </a:p>
        </p:txBody>
      </p:sp>
      <p:pic>
        <p:nvPicPr>
          <p:cNvPr id="6" name="Picture 5"/>
          <p:cNvPicPr>
            <a:picLocks noChangeAspect="1" noChangeArrowheads="1"/>
          </p:cNvPicPr>
          <p:nvPr/>
        </p:nvPicPr>
        <p:blipFill>
          <a:blip r:embed="rId3" cstate="print"/>
          <a:srcRect/>
          <a:stretch>
            <a:fillRect/>
          </a:stretch>
        </p:blipFill>
        <p:spPr bwMode="auto">
          <a:xfrm>
            <a:off x="148883" y="153422"/>
            <a:ext cx="1260817" cy="1494128"/>
          </a:xfrm>
          <a:prstGeom prst="rect">
            <a:avLst/>
          </a:prstGeom>
          <a:noFill/>
          <a:ln w="9525">
            <a:noFill/>
            <a:miter lim="800000"/>
            <a:headEnd/>
            <a:tailEnd/>
          </a:ln>
        </p:spPr>
      </p:pic>
      <p:sp>
        <p:nvSpPr>
          <p:cNvPr id="7" name="Title 1"/>
          <p:cNvSpPr txBox="1">
            <a:spLocks/>
          </p:cNvSpPr>
          <p:nvPr/>
        </p:nvSpPr>
        <p:spPr>
          <a:xfrm>
            <a:off x="2316436" y="4870727"/>
            <a:ext cx="6641298" cy="1403168"/>
          </a:xfrm>
          <a:prstGeom prst="rect">
            <a:avLst/>
          </a:prstGeom>
        </p:spPr>
        <p:txBody>
          <a:bodyPr vert="horz" lIns="91440" tIns="45720" rIns="91440" bIns="9144" rtlCol="0" anchor="b">
            <a:noAutofit/>
          </a:bodyPr>
          <a:lstStyle>
            <a:lvl1pPr algn="l" defTabSz="914400" rtl="0" eaLnBrk="1" latinLnBrk="0" hangingPunct="1">
              <a:spcBef>
                <a:spcPct val="0"/>
              </a:spcBef>
              <a:buNone/>
              <a:defRPr sz="3200" kern="1200" cap="all" baseline="0">
                <a:solidFill>
                  <a:schemeClr val="tx1"/>
                </a:solidFill>
                <a:latin typeface="+mj-lt"/>
                <a:ea typeface="+mj-ea"/>
                <a:cs typeface="+mj-cs"/>
              </a:defRPr>
            </a:lvl1pPr>
          </a:lstStyle>
          <a:p>
            <a:pPr algn="r"/>
            <a:r>
              <a:rPr lang="en-US" sz="4800" b="1" dirty="0" smtClean="0">
                <a:solidFill>
                  <a:schemeClr val="bg1"/>
                </a:solidFill>
                <a:latin typeface="Arial"/>
                <a:cs typeface="Arial"/>
              </a:rPr>
              <a:t>Political action</a:t>
            </a:r>
          </a:p>
          <a:p>
            <a:pPr marL="342900" indent="-342900" algn="r">
              <a:buFont typeface="Arial"/>
              <a:buChar char="•"/>
            </a:pPr>
            <a:r>
              <a:rPr lang="en-US" sz="1800" b="1" dirty="0" smtClean="0">
                <a:solidFill>
                  <a:schemeClr val="bg1"/>
                </a:solidFill>
                <a:latin typeface="Arial"/>
                <a:cs typeface="Arial"/>
              </a:rPr>
              <a:t>The political landscape: 2016 &amp; beyond</a:t>
            </a:r>
          </a:p>
          <a:p>
            <a:pPr marL="342900" indent="-342900" algn="r">
              <a:buFont typeface="Arial"/>
              <a:buChar char="•"/>
            </a:pPr>
            <a:r>
              <a:rPr lang="en-US" sz="1800" b="1" dirty="0" smtClean="0">
                <a:solidFill>
                  <a:schemeClr val="bg1"/>
                </a:solidFill>
                <a:latin typeface="Arial"/>
                <a:cs typeface="Arial"/>
              </a:rPr>
              <a:t>Justice through political action</a:t>
            </a:r>
            <a:endParaRPr lang="en-US" sz="1800" b="1" dirty="0">
              <a:solidFill>
                <a:schemeClr val="bg1"/>
              </a:solidFill>
              <a:latin typeface="Arial"/>
              <a:cs typeface="Arial"/>
            </a:endParaRPr>
          </a:p>
        </p:txBody>
      </p:sp>
      <p:sp>
        <p:nvSpPr>
          <p:cNvPr id="13" name="Subtitle 2"/>
          <p:cNvSpPr>
            <a:spLocks noGrp="1"/>
          </p:cNvSpPr>
          <p:nvPr>
            <p:ph type="subTitle" idx="1"/>
          </p:nvPr>
        </p:nvSpPr>
        <p:spPr>
          <a:xfrm rot="19140000">
            <a:off x="1212277" y="2470925"/>
            <a:ext cx="6511131" cy="329259"/>
          </a:xfrm>
        </p:spPr>
        <p:txBody>
          <a:bodyPr/>
          <a:lstStyle/>
          <a:p>
            <a:r>
              <a:rPr lang="en-US" spc="0" dirty="0" smtClean="0">
                <a:latin typeface="Arial"/>
                <a:cs typeface="Arial"/>
              </a:rPr>
              <a:t>Hollywood, Florida</a:t>
            </a:r>
            <a:endParaRPr lang="en-US" spc="0" dirty="0">
              <a:latin typeface="Arial"/>
              <a:cs typeface="Arial"/>
            </a:endParaRPr>
          </a:p>
        </p:txBody>
      </p:sp>
      <p:sp>
        <p:nvSpPr>
          <p:cNvPr id="9" name="Title 1"/>
          <p:cNvSpPr>
            <a:spLocks noGrp="1"/>
          </p:cNvSpPr>
          <p:nvPr>
            <p:ph type="ctrTitle"/>
          </p:nvPr>
        </p:nvSpPr>
        <p:spPr>
          <a:xfrm rot="19107012">
            <a:off x="743252" y="1534955"/>
            <a:ext cx="6239696" cy="1204306"/>
          </a:xfrm>
        </p:spPr>
        <p:txBody>
          <a:bodyPr/>
          <a:lstStyle/>
          <a:p>
            <a:r>
              <a:rPr lang="en-US" sz="2400" b="1" dirty="0" smtClean="0">
                <a:latin typeface="Arial"/>
                <a:cs typeface="Arial"/>
              </a:rPr>
              <a:t>Utility workers union of America</a:t>
            </a:r>
            <a:br>
              <a:rPr lang="en-US" sz="2400" b="1" dirty="0" smtClean="0">
                <a:latin typeface="Arial"/>
                <a:cs typeface="Arial"/>
              </a:rPr>
            </a:br>
            <a:r>
              <a:rPr lang="en-US" sz="2550" b="1" dirty="0" smtClean="0">
                <a:latin typeface="Arial"/>
                <a:cs typeface="Arial"/>
              </a:rPr>
              <a:t>30</a:t>
            </a:r>
            <a:r>
              <a:rPr lang="en-US" sz="2550" b="1" baseline="30000" dirty="0" smtClean="0">
                <a:latin typeface="Arial"/>
                <a:cs typeface="Arial"/>
              </a:rPr>
              <a:t>th</a:t>
            </a:r>
            <a:r>
              <a:rPr lang="en-US" sz="2550" b="1" dirty="0" smtClean="0">
                <a:latin typeface="Arial"/>
                <a:cs typeface="Arial"/>
              </a:rPr>
              <a:t> constitutional convention</a:t>
            </a:r>
            <a:endParaRPr lang="en-US" sz="2550" b="1" dirty="0">
              <a:latin typeface="Arial"/>
              <a:cs typeface="Arial"/>
            </a:endParaRPr>
          </a:p>
        </p:txBody>
      </p:sp>
    </p:spTree>
    <p:extLst>
      <p:ext uri="{BB962C8B-B14F-4D97-AF65-F5344CB8AC3E}">
        <p14:creationId xmlns:p14="http://schemas.microsoft.com/office/powerpoint/2010/main" val="804586613"/>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4588933"/>
            <a:ext cx="9143999" cy="15917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778733" y="514905"/>
            <a:ext cx="2052828" cy="584775"/>
          </a:xfrm>
          <a:prstGeom prst="rect">
            <a:avLst/>
          </a:prstGeom>
          <a:noFill/>
        </p:spPr>
        <p:txBody>
          <a:bodyPr wrap="square" rtlCol="0">
            <a:spAutoFit/>
          </a:bodyPr>
          <a:lstStyle/>
          <a:p>
            <a:r>
              <a:rPr lang="en-US" sz="3200" b="1" dirty="0">
                <a:solidFill>
                  <a:prstClr val="black"/>
                </a:solidFill>
              </a:rPr>
              <a:t>Jeb Bush</a:t>
            </a:r>
          </a:p>
        </p:txBody>
      </p:sp>
      <p:pic>
        <p:nvPicPr>
          <p:cNvPr id="1028" name="Picture 4" descr="Jeb Bush by Gage Skidmore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6393" y="1099680"/>
            <a:ext cx="2917508" cy="367241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63901" y="1099680"/>
            <a:ext cx="5803899" cy="1908215"/>
          </a:xfrm>
          <a:prstGeom prst="rect">
            <a:avLst/>
          </a:prstGeom>
          <a:noFill/>
        </p:spPr>
        <p:txBody>
          <a:bodyPr wrap="square" rtlCol="0">
            <a:spAutoFit/>
          </a:bodyPr>
          <a:lstStyle/>
          <a:p>
            <a:r>
              <a:rPr lang="en-US" sz="2200" dirty="0">
                <a:solidFill>
                  <a:prstClr val="black"/>
                </a:solidFill>
              </a:rPr>
              <a:t>Issues At A Glance</a:t>
            </a:r>
          </a:p>
          <a:p>
            <a:endParaRPr lang="en-US" sz="1600" dirty="0">
              <a:solidFill>
                <a:prstClr val="black"/>
              </a:solidFill>
            </a:endParaRPr>
          </a:p>
          <a:p>
            <a:r>
              <a:rPr lang="en-US" sz="1600" dirty="0">
                <a:solidFill>
                  <a:prstClr val="black"/>
                </a:solidFill>
              </a:rPr>
              <a:t>Supports </a:t>
            </a:r>
            <a:r>
              <a:rPr lang="en-US" sz="1600" b="1" dirty="0">
                <a:solidFill>
                  <a:srgbClr val="1F497D"/>
                </a:solidFill>
              </a:rPr>
              <a:t>right-to-work </a:t>
            </a:r>
            <a:r>
              <a:rPr lang="en-US" sz="1600" dirty="0">
                <a:solidFill>
                  <a:prstClr val="black"/>
                </a:solidFill>
              </a:rPr>
              <a:t>legislation………………</a:t>
            </a:r>
            <a:r>
              <a:rPr lang="en-US" sz="1600" dirty="0" smtClean="0">
                <a:solidFill>
                  <a:prstClr val="black"/>
                </a:solidFill>
              </a:rPr>
              <a:t>…..…..…</a:t>
            </a:r>
            <a:r>
              <a:rPr lang="en-US" sz="1600" b="1" dirty="0">
                <a:solidFill>
                  <a:srgbClr val="C00000"/>
                </a:solidFill>
              </a:rPr>
              <a:t>YES</a:t>
            </a:r>
            <a:endParaRPr lang="en-US" sz="1600" dirty="0">
              <a:solidFill>
                <a:prstClr val="black"/>
              </a:solidFill>
            </a:endParaRPr>
          </a:p>
          <a:p>
            <a:r>
              <a:rPr lang="en-US" sz="1600" dirty="0">
                <a:solidFill>
                  <a:prstClr val="black"/>
                </a:solidFill>
              </a:rPr>
              <a:t>Opposed the </a:t>
            </a:r>
            <a:r>
              <a:rPr lang="en-US" sz="1600" b="1" dirty="0">
                <a:solidFill>
                  <a:srgbClr val="1F497D"/>
                </a:solidFill>
              </a:rPr>
              <a:t>auto </a:t>
            </a:r>
            <a:r>
              <a:rPr lang="en-US" sz="1600" b="1" dirty="0" smtClean="0">
                <a:solidFill>
                  <a:srgbClr val="1F497D"/>
                </a:solidFill>
              </a:rPr>
              <a:t>investment</a:t>
            </a:r>
            <a:r>
              <a:rPr lang="en-US" sz="1600" dirty="0" smtClean="0">
                <a:solidFill>
                  <a:prstClr val="black"/>
                </a:solidFill>
              </a:rPr>
              <a:t>…………....…………..…...</a:t>
            </a:r>
            <a:r>
              <a:rPr lang="en-US" sz="1600" b="1" dirty="0">
                <a:solidFill>
                  <a:srgbClr val="C00000"/>
                </a:solidFill>
              </a:rPr>
              <a:t>YES</a:t>
            </a:r>
            <a:endParaRPr lang="en-US" sz="1600" b="1" dirty="0">
              <a:solidFill>
                <a:srgbClr val="1F497D"/>
              </a:solidFill>
            </a:endParaRPr>
          </a:p>
          <a:p>
            <a:r>
              <a:rPr lang="en-US" sz="1600" dirty="0">
                <a:solidFill>
                  <a:prstClr val="black"/>
                </a:solidFill>
              </a:rPr>
              <a:t>Opposes </a:t>
            </a:r>
            <a:r>
              <a:rPr lang="en-US" sz="1600" b="1" dirty="0">
                <a:solidFill>
                  <a:srgbClr val="1F497D"/>
                </a:solidFill>
              </a:rPr>
              <a:t>Medicaid</a:t>
            </a:r>
            <a:r>
              <a:rPr lang="en-US" sz="1600" dirty="0">
                <a:solidFill>
                  <a:prstClr val="black"/>
                </a:solidFill>
              </a:rPr>
              <a:t> expansion ……………</a:t>
            </a:r>
            <a:r>
              <a:rPr lang="en-US" sz="1600" dirty="0" smtClean="0">
                <a:solidFill>
                  <a:prstClr val="black"/>
                </a:solidFill>
              </a:rPr>
              <a:t>…...………</a:t>
            </a:r>
            <a:r>
              <a:rPr lang="en-US" sz="1600" dirty="0">
                <a:solidFill>
                  <a:prstClr val="black"/>
                </a:solidFill>
              </a:rPr>
              <a:t>......</a:t>
            </a:r>
            <a:r>
              <a:rPr lang="en-US" sz="1600" b="1" dirty="0">
                <a:solidFill>
                  <a:srgbClr val="C00000"/>
                </a:solidFill>
              </a:rPr>
              <a:t>YES</a:t>
            </a:r>
          </a:p>
          <a:p>
            <a:r>
              <a:rPr lang="en-US" sz="1600" dirty="0">
                <a:solidFill>
                  <a:prstClr val="black"/>
                </a:solidFill>
              </a:rPr>
              <a:t>Supports plan to turn </a:t>
            </a:r>
            <a:r>
              <a:rPr lang="en-US" sz="1600" b="1" dirty="0">
                <a:solidFill>
                  <a:srgbClr val="1F497D"/>
                </a:solidFill>
              </a:rPr>
              <a:t>Medicare</a:t>
            </a:r>
            <a:r>
              <a:rPr lang="en-US" sz="1600" dirty="0">
                <a:solidFill>
                  <a:prstClr val="black"/>
                </a:solidFill>
              </a:rPr>
              <a:t> into a voucher </a:t>
            </a:r>
            <a:r>
              <a:rPr lang="en-US" sz="1600" dirty="0" smtClean="0">
                <a:solidFill>
                  <a:prstClr val="black"/>
                </a:solidFill>
              </a:rPr>
              <a:t>program.</a:t>
            </a:r>
            <a:r>
              <a:rPr lang="en-US" sz="1600" dirty="0">
                <a:solidFill>
                  <a:prstClr val="black"/>
                </a:solidFill>
              </a:rPr>
              <a:t>..</a:t>
            </a:r>
            <a:r>
              <a:rPr lang="en-US" sz="1600" b="1" dirty="0">
                <a:solidFill>
                  <a:srgbClr val="C00000"/>
                </a:solidFill>
              </a:rPr>
              <a:t>YES</a:t>
            </a:r>
            <a:endParaRPr lang="en-US" sz="1600" b="1" dirty="0">
              <a:solidFill>
                <a:prstClr val="black"/>
              </a:solidFill>
            </a:endParaRPr>
          </a:p>
          <a:p>
            <a:r>
              <a:rPr lang="en-US" sz="1600" dirty="0">
                <a:solidFill>
                  <a:prstClr val="black"/>
                </a:solidFill>
              </a:rPr>
              <a:t>Supports</a:t>
            </a:r>
            <a:r>
              <a:rPr lang="en-US" sz="1600" b="1" dirty="0">
                <a:solidFill>
                  <a:srgbClr val="C00000"/>
                </a:solidFill>
              </a:rPr>
              <a:t> </a:t>
            </a:r>
            <a:r>
              <a:rPr lang="en-US" sz="1600" b="1" dirty="0">
                <a:solidFill>
                  <a:srgbClr val="1F497D"/>
                </a:solidFill>
              </a:rPr>
              <a:t>Common Core</a:t>
            </a:r>
            <a:r>
              <a:rPr lang="en-US" sz="1600" dirty="0">
                <a:solidFill>
                  <a:prstClr val="black"/>
                </a:solidFill>
              </a:rPr>
              <a:t>…………………</a:t>
            </a:r>
            <a:r>
              <a:rPr lang="en-US" sz="1600" dirty="0" smtClean="0">
                <a:solidFill>
                  <a:prstClr val="black"/>
                </a:solidFill>
              </a:rPr>
              <a:t>…..…………...</a:t>
            </a:r>
            <a:r>
              <a:rPr lang="en-US" sz="1600" dirty="0">
                <a:solidFill>
                  <a:prstClr val="black"/>
                </a:solidFill>
              </a:rPr>
              <a:t>...</a:t>
            </a:r>
            <a:r>
              <a:rPr lang="en-US" sz="1600" b="1" dirty="0">
                <a:solidFill>
                  <a:srgbClr val="C00000"/>
                </a:solidFill>
              </a:rPr>
              <a:t>YES</a:t>
            </a:r>
          </a:p>
        </p:txBody>
      </p:sp>
      <p:sp>
        <p:nvSpPr>
          <p:cNvPr id="10" name="TextBox 9"/>
          <p:cNvSpPr txBox="1"/>
          <p:nvPr/>
        </p:nvSpPr>
        <p:spPr>
          <a:xfrm>
            <a:off x="3263901" y="2935887"/>
            <a:ext cx="5803899" cy="2062103"/>
          </a:xfrm>
          <a:prstGeom prst="rect">
            <a:avLst/>
          </a:prstGeom>
          <a:noFill/>
        </p:spPr>
        <p:txBody>
          <a:bodyPr wrap="square" rtlCol="0">
            <a:spAutoFit/>
          </a:bodyPr>
          <a:lstStyle/>
          <a:p>
            <a:pPr algn="ctr"/>
            <a:r>
              <a:rPr lang="en-US" sz="1600" b="1" dirty="0">
                <a:solidFill>
                  <a:srgbClr val="C00000"/>
                </a:solidFill>
              </a:rPr>
              <a:t>  </a:t>
            </a:r>
            <a:r>
              <a:rPr lang="en-US" sz="1600" b="1" dirty="0" smtClean="0">
                <a:solidFill>
                  <a:srgbClr val="C00000"/>
                </a:solidFill>
              </a:rPr>
              <a:t>_______________________________________________</a:t>
            </a:r>
            <a:endParaRPr lang="en-US" sz="1600" b="1" dirty="0">
              <a:solidFill>
                <a:srgbClr val="C00000"/>
              </a:solidFill>
            </a:endParaRPr>
          </a:p>
          <a:p>
            <a:pPr algn="ctr"/>
            <a:endParaRPr lang="en-US" sz="1600" b="1" dirty="0">
              <a:solidFill>
                <a:srgbClr val="C00000"/>
              </a:solidFill>
            </a:endParaRPr>
          </a:p>
          <a:p>
            <a:pPr algn="ctr"/>
            <a:r>
              <a:rPr lang="en-US" sz="1600" dirty="0">
                <a:solidFill>
                  <a:prstClr val="black"/>
                </a:solidFill>
              </a:rPr>
              <a:t>Despite his public statements during the 2000 </a:t>
            </a:r>
            <a:endParaRPr lang="en-US" sz="1600" dirty="0" smtClean="0">
              <a:solidFill>
                <a:prstClr val="black"/>
              </a:solidFill>
            </a:endParaRPr>
          </a:p>
          <a:p>
            <a:pPr algn="ctr"/>
            <a:r>
              <a:rPr lang="en-US" sz="1600" dirty="0" smtClean="0">
                <a:solidFill>
                  <a:prstClr val="black"/>
                </a:solidFill>
              </a:rPr>
              <a:t>Presidential </a:t>
            </a:r>
            <a:r>
              <a:rPr lang="en-US" sz="1600" dirty="0">
                <a:solidFill>
                  <a:prstClr val="black"/>
                </a:solidFill>
              </a:rPr>
              <a:t>recount, Jeb Bush’s office was later </a:t>
            </a:r>
            <a:endParaRPr lang="en-US" sz="1600" dirty="0" smtClean="0">
              <a:solidFill>
                <a:prstClr val="black"/>
              </a:solidFill>
            </a:endParaRPr>
          </a:p>
          <a:p>
            <a:pPr algn="ctr"/>
            <a:r>
              <a:rPr lang="en-US" sz="1600" dirty="0" smtClean="0">
                <a:solidFill>
                  <a:prstClr val="black"/>
                </a:solidFill>
              </a:rPr>
              <a:t>found </a:t>
            </a:r>
            <a:r>
              <a:rPr lang="en-US" sz="1600" dirty="0">
                <a:solidFill>
                  <a:prstClr val="black"/>
                </a:solidFill>
              </a:rPr>
              <a:t>to have made 95 phone calls to the Bush </a:t>
            </a:r>
            <a:endParaRPr lang="en-US" sz="1600" dirty="0" smtClean="0">
              <a:solidFill>
                <a:prstClr val="black"/>
              </a:solidFill>
            </a:endParaRPr>
          </a:p>
          <a:p>
            <a:pPr algn="ctr"/>
            <a:r>
              <a:rPr lang="en-US" sz="1600" dirty="0" smtClean="0">
                <a:solidFill>
                  <a:prstClr val="black"/>
                </a:solidFill>
              </a:rPr>
              <a:t>presidential </a:t>
            </a:r>
            <a:r>
              <a:rPr lang="en-US" sz="1600" dirty="0">
                <a:solidFill>
                  <a:prstClr val="black"/>
                </a:solidFill>
              </a:rPr>
              <a:t>campaign during the recount period.</a:t>
            </a:r>
          </a:p>
          <a:p>
            <a:pPr algn="ctr"/>
            <a:r>
              <a:rPr lang="en-US" sz="1600" b="1" dirty="0">
                <a:solidFill>
                  <a:srgbClr val="C00000"/>
                </a:solidFill>
              </a:rPr>
              <a:t> _______________________________________________</a:t>
            </a:r>
            <a:endParaRPr lang="en-US" sz="1600" dirty="0">
              <a:solidFill>
                <a:prstClr val="black"/>
              </a:solidFill>
            </a:endParaRPr>
          </a:p>
          <a:p>
            <a:pPr algn="ctr"/>
            <a:endParaRPr lang="en-US" sz="1600" dirty="0">
              <a:solidFill>
                <a:prstClr val="black"/>
              </a:solidFill>
            </a:endParaRPr>
          </a:p>
        </p:txBody>
      </p:sp>
      <p:sp>
        <p:nvSpPr>
          <p:cNvPr id="8" name="TextBox 7"/>
          <p:cNvSpPr txBox="1"/>
          <p:nvPr/>
        </p:nvSpPr>
        <p:spPr>
          <a:xfrm>
            <a:off x="5041900" y="5705352"/>
            <a:ext cx="4025900" cy="492443"/>
          </a:xfrm>
          <a:prstGeom prst="rect">
            <a:avLst/>
          </a:prstGeom>
          <a:noFill/>
        </p:spPr>
        <p:txBody>
          <a:bodyPr wrap="square" rtlCol="0">
            <a:spAutoFit/>
          </a:bodyPr>
          <a:lstStyle/>
          <a:p>
            <a:r>
              <a:rPr lang="en-US" sz="1300" i="1" dirty="0">
                <a:solidFill>
                  <a:prstClr val="black"/>
                </a:solidFill>
              </a:rPr>
              <a:t>Source: 2016 Scouting Report: American Bridge’s Media Guide to the Republican Presidential Bench</a:t>
            </a:r>
          </a:p>
        </p:txBody>
      </p:sp>
      <p:pic>
        <p:nvPicPr>
          <p:cNvPr id="11" name="Picture 10"/>
          <p:cNvPicPr>
            <a:picLocks noChangeAspect="1"/>
          </p:cNvPicPr>
          <p:nvPr/>
        </p:nvPicPr>
        <p:blipFill rotWithShape="1">
          <a:blip r:embed="rId3"/>
          <a:srcRect r="76600"/>
          <a:stretch/>
        </p:blipFill>
        <p:spPr>
          <a:xfrm>
            <a:off x="50801" y="6210299"/>
            <a:ext cx="665602" cy="665091"/>
          </a:xfrm>
          <a:prstGeom prst="rect">
            <a:avLst/>
          </a:prstGeom>
        </p:spPr>
      </p:pic>
      <p:pic>
        <p:nvPicPr>
          <p:cNvPr id="12" name="Picture 11"/>
          <p:cNvPicPr>
            <a:picLocks noChangeAspect="1" noChangeArrowheads="1"/>
          </p:cNvPicPr>
          <p:nvPr/>
        </p:nvPicPr>
        <p:blipFill>
          <a:blip r:embed="rId4" cstate="print"/>
          <a:srcRect/>
          <a:stretch>
            <a:fillRect/>
          </a:stretch>
        </p:blipFill>
        <p:spPr bwMode="auto">
          <a:xfrm>
            <a:off x="8585200" y="6202844"/>
            <a:ext cx="524934" cy="622072"/>
          </a:xfrm>
          <a:prstGeom prst="rect">
            <a:avLst/>
          </a:prstGeom>
          <a:noFill/>
          <a:ln w="9525">
            <a:noFill/>
            <a:miter lim="800000"/>
            <a:headEnd/>
            <a:tailEnd/>
          </a:ln>
        </p:spPr>
      </p:pic>
    </p:spTree>
    <p:extLst>
      <p:ext uri="{BB962C8B-B14F-4D97-AF65-F5344CB8AC3E}">
        <p14:creationId xmlns:p14="http://schemas.microsoft.com/office/powerpoint/2010/main" val="253932759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4588933"/>
            <a:ext cx="9143999" cy="15917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53254" y="371320"/>
            <a:ext cx="2641597" cy="584775"/>
          </a:xfrm>
          <a:prstGeom prst="rect">
            <a:avLst/>
          </a:prstGeom>
          <a:noFill/>
        </p:spPr>
        <p:txBody>
          <a:bodyPr wrap="square" rtlCol="0">
            <a:spAutoFit/>
          </a:bodyPr>
          <a:lstStyle/>
          <a:p>
            <a:r>
              <a:rPr lang="en-US" sz="3200" b="1" dirty="0">
                <a:solidFill>
                  <a:prstClr val="black"/>
                </a:solidFill>
              </a:rPr>
              <a:t>Scott Walker</a:t>
            </a:r>
          </a:p>
        </p:txBody>
      </p:sp>
      <p:sp>
        <p:nvSpPr>
          <p:cNvPr id="6" name="TextBox 5"/>
          <p:cNvSpPr txBox="1"/>
          <p:nvPr/>
        </p:nvSpPr>
        <p:spPr>
          <a:xfrm>
            <a:off x="3186939" y="948872"/>
            <a:ext cx="5803899" cy="2492990"/>
          </a:xfrm>
          <a:prstGeom prst="rect">
            <a:avLst/>
          </a:prstGeom>
          <a:noFill/>
        </p:spPr>
        <p:txBody>
          <a:bodyPr wrap="square" rtlCol="0">
            <a:spAutoFit/>
          </a:bodyPr>
          <a:lstStyle/>
          <a:p>
            <a:r>
              <a:rPr lang="en-US" sz="2200" dirty="0">
                <a:solidFill>
                  <a:prstClr val="black"/>
                </a:solidFill>
              </a:rPr>
              <a:t>Issues At A Glance</a:t>
            </a:r>
          </a:p>
          <a:p>
            <a:endParaRPr lang="en-US" sz="2200" dirty="0">
              <a:solidFill>
                <a:prstClr val="black"/>
              </a:solidFill>
            </a:endParaRPr>
          </a:p>
          <a:p>
            <a:r>
              <a:rPr lang="en-US" sz="1600" dirty="0">
                <a:solidFill>
                  <a:prstClr val="black"/>
                </a:solidFill>
              </a:rPr>
              <a:t>Signed </a:t>
            </a:r>
            <a:r>
              <a:rPr lang="en-US" sz="1600" b="1" dirty="0">
                <a:solidFill>
                  <a:srgbClr val="1F497D"/>
                </a:solidFill>
              </a:rPr>
              <a:t>right-to-work </a:t>
            </a:r>
            <a:r>
              <a:rPr lang="en-US" sz="1600" dirty="0">
                <a:solidFill>
                  <a:prstClr val="black"/>
                </a:solidFill>
              </a:rPr>
              <a:t>legislation.……</a:t>
            </a:r>
            <a:r>
              <a:rPr lang="en-US" sz="1600" dirty="0" smtClean="0">
                <a:solidFill>
                  <a:prstClr val="black"/>
                </a:solidFill>
              </a:rPr>
              <a:t>…..……………...</a:t>
            </a:r>
            <a:r>
              <a:rPr lang="en-US" sz="1600" dirty="0">
                <a:solidFill>
                  <a:prstClr val="black"/>
                </a:solidFill>
              </a:rPr>
              <a:t>.</a:t>
            </a:r>
            <a:r>
              <a:rPr lang="en-US" sz="1600" dirty="0" smtClean="0">
                <a:solidFill>
                  <a:prstClr val="black"/>
                </a:solidFill>
              </a:rPr>
              <a:t>....</a:t>
            </a:r>
            <a:r>
              <a:rPr lang="en-US" sz="1600" b="1" dirty="0" smtClean="0">
                <a:solidFill>
                  <a:srgbClr val="C00000"/>
                </a:solidFill>
              </a:rPr>
              <a:t>YES</a:t>
            </a:r>
            <a:endParaRPr lang="en-US" sz="1600" dirty="0">
              <a:solidFill>
                <a:prstClr val="black"/>
              </a:solidFill>
            </a:endParaRPr>
          </a:p>
          <a:p>
            <a:r>
              <a:rPr lang="en-US" sz="1600" dirty="0">
                <a:solidFill>
                  <a:prstClr val="black"/>
                </a:solidFill>
              </a:rPr>
              <a:t>Stripped public employee </a:t>
            </a:r>
            <a:r>
              <a:rPr lang="en-US" sz="1600" b="1" dirty="0">
                <a:solidFill>
                  <a:srgbClr val="1F497D"/>
                </a:solidFill>
              </a:rPr>
              <a:t>collective bargaining </a:t>
            </a:r>
            <a:r>
              <a:rPr lang="en-US" sz="1600" b="1" dirty="0" smtClean="0">
                <a:solidFill>
                  <a:srgbClr val="1F497D"/>
                </a:solidFill>
              </a:rPr>
              <a:t>rights</a:t>
            </a:r>
            <a:r>
              <a:rPr lang="en-US" sz="1600" dirty="0">
                <a:solidFill>
                  <a:prstClr val="black"/>
                </a:solidFill>
              </a:rPr>
              <a:t>.</a:t>
            </a:r>
            <a:r>
              <a:rPr lang="en-US" sz="1600" dirty="0" smtClean="0">
                <a:solidFill>
                  <a:prstClr val="black"/>
                </a:solidFill>
              </a:rPr>
              <a:t>..</a:t>
            </a:r>
            <a:r>
              <a:rPr lang="en-US" sz="1600" b="1" dirty="0">
                <a:solidFill>
                  <a:srgbClr val="C00000"/>
                </a:solidFill>
              </a:rPr>
              <a:t>YES</a:t>
            </a:r>
            <a:endParaRPr lang="en-US" sz="1600" dirty="0">
              <a:solidFill>
                <a:prstClr val="black"/>
              </a:solidFill>
            </a:endParaRPr>
          </a:p>
          <a:p>
            <a:r>
              <a:rPr lang="en-US" sz="1600" dirty="0">
                <a:solidFill>
                  <a:prstClr val="black"/>
                </a:solidFill>
              </a:rPr>
              <a:t>Opposes raising the </a:t>
            </a:r>
            <a:r>
              <a:rPr lang="en-US" sz="1600" b="1" dirty="0">
                <a:solidFill>
                  <a:srgbClr val="1F497D"/>
                </a:solidFill>
              </a:rPr>
              <a:t>minimum wage</a:t>
            </a:r>
            <a:r>
              <a:rPr lang="en-US" sz="1600" dirty="0">
                <a:solidFill>
                  <a:prstClr val="black"/>
                </a:solidFill>
              </a:rPr>
              <a:t>……</a:t>
            </a:r>
            <a:r>
              <a:rPr lang="en-US" sz="1600" dirty="0" smtClean="0">
                <a:solidFill>
                  <a:prstClr val="black"/>
                </a:solidFill>
              </a:rPr>
              <a:t>…..…………..</a:t>
            </a:r>
            <a:r>
              <a:rPr lang="en-US" sz="1600" dirty="0">
                <a:solidFill>
                  <a:prstClr val="black"/>
                </a:solidFill>
              </a:rPr>
              <a:t>...</a:t>
            </a:r>
            <a:r>
              <a:rPr lang="en-US" sz="1600" b="1" dirty="0">
                <a:solidFill>
                  <a:srgbClr val="C00000"/>
                </a:solidFill>
              </a:rPr>
              <a:t>YES</a:t>
            </a:r>
          </a:p>
          <a:p>
            <a:r>
              <a:rPr lang="en-US" sz="1600" dirty="0">
                <a:solidFill>
                  <a:prstClr val="black"/>
                </a:solidFill>
              </a:rPr>
              <a:t>Opposes </a:t>
            </a:r>
            <a:r>
              <a:rPr lang="en-US" sz="1600" b="1" dirty="0">
                <a:solidFill>
                  <a:srgbClr val="1F497D"/>
                </a:solidFill>
              </a:rPr>
              <a:t>Medicaid</a:t>
            </a:r>
            <a:r>
              <a:rPr lang="en-US" sz="1600" dirty="0">
                <a:solidFill>
                  <a:prstClr val="black"/>
                </a:solidFill>
              </a:rPr>
              <a:t> expansion </a:t>
            </a:r>
            <a:r>
              <a:rPr lang="en-US" sz="1600" dirty="0" smtClean="0">
                <a:solidFill>
                  <a:prstClr val="black"/>
                </a:solidFill>
              </a:rPr>
              <a:t>…...…</a:t>
            </a:r>
            <a:r>
              <a:rPr lang="en-US" sz="1600" dirty="0">
                <a:solidFill>
                  <a:prstClr val="black"/>
                </a:solidFill>
              </a:rPr>
              <a:t>.……</a:t>
            </a:r>
            <a:r>
              <a:rPr lang="en-US" sz="1600" dirty="0" smtClean="0">
                <a:solidFill>
                  <a:prstClr val="black"/>
                </a:solidFill>
              </a:rPr>
              <a:t>……………..</a:t>
            </a:r>
            <a:r>
              <a:rPr lang="en-US" sz="1600" dirty="0">
                <a:solidFill>
                  <a:prstClr val="black"/>
                </a:solidFill>
              </a:rPr>
              <a:t>....</a:t>
            </a:r>
            <a:r>
              <a:rPr lang="en-US" sz="1600" b="1" dirty="0">
                <a:solidFill>
                  <a:srgbClr val="C00000"/>
                </a:solidFill>
              </a:rPr>
              <a:t>YES</a:t>
            </a:r>
          </a:p>
          <a:p>
            <a:r>
              <a:rPr lang="en-US" sz="1600" dirty="0">
                <a:solidFill>
                  <a:prstClr val="black"/>
                </a:solidFill>
              </a:rPr>
              <a:t>Supports </a:t>
            </a:r>
            <a:r>
              <a:rPr lang="en-US" sz="1600" b="1" dirty="0">
                <a:solidFill>
                  <a:srgbClr val="1F497D"/>
                </a:solidFill>
              </a:rPr>
              <a:t>voter ID</a:t>
            </a:r>
            <a:r>
              <a:rPr lang="en-US" sz="1600" dirty="0">
                <a:solidFill>
                  <a:prstClr val="black"/>
                </a:solidFill>
              </a:rPr>
              <a:t>...…...........</a:t>
            </a:r>
            <a:r>
              <a:rPr lang="en-US" sz="1600" dirty="0" smtClean="0">
                <a:solidFill>
                  <a:prstClr val="black"/>
                </a:solidFill>
              </a:rPr>
              <a:t>...</a:t>
            </a:r>
            <a:r>
              <a:rPr lang="en-US" sz="1600" dirty="0">
                <a:solidFill>
                  <a:prstClr val="black"/>
                </a:solidFill>
              </a:rPr>
              <a:t>..</a:t>
            </a:r>
            <a:r>
              <a:rPr lang="en-US" sz="1600" dirty="0" smtClean="0">
                <a:solidFill>
                  <a:prstClr val="black"/>
                </a:solidFill>
              </a:rPr>
              <a:t>........................................</a:t>
            </a:r>
            <a:r>
              <a:rPr lang="en-US" sz="1600" b="1" dirty="0" smtClean="0">
                <a:solidFill>
                  <a:srgbClr val="C00000"/>
                </a:solidFill>
              </a:rPr>
              <a:t>YES</a:t>
            </a:r>
            <a:endParaRPr lang="en-US" sz="1600" b="1" dirty="0">
              <a:solidFill>
                <a:srgbClr val="C00000"/>
              </a:solidFill>
            </a:endParaRPr>
          </a:p>
          <a:p>
            <a:endParaRPr lang="en-US" sz="1600" b="1" dirty="0">
              <a:solidFill>
                <a:srgbClr val="C00000"/>
              </a:solidFill>
            </a:endParaRPr>
          </a:p>
          <a:p>
            <a:endParaRPr lang="en-US" sz="1600" b="1" dirty="0">
              <a:solidFill>
                <a:srgbClr val="C00000"/>
              </a:solidFill>
            </a:endParaRPr>
          </a:p>
        </p:txBody>
      </p:sp>
      <p:sp>
        <p:nvSpPr>
          <p:cNvPr id="10" name="TextBox 9"/>
          <p:cNvSpPr txBox="1"/>
          <p:nvPr/>
        </p:nvSpPr>
        <p:spPr>
          <a:xfrm>
            <a:off x="3186939" y="2840807"/>
            <a:ext cx="5803899" cy="1815882"/>
          </a:xfrm>
          <a:prstGeom prst="rect">
            <a:avLst/>
          </a:prstGeom>
          <a:noFill/>
        </p:spPr>
        <p:txBody>
          <a:bodyPr wrap="square" rtlCol="0">
            <a:spAutoFit/>
          </a:bodyPr>
          <a:lstStyle/>
          <a:p>
            <a:pPr algn="ctr"/>
            <a:r>
              <a:rPr lang="en-US" sz="1600" b="1" dirty="0">
                <a:solidFill>
                  <a:srgbClr val="C00000"/>
                </a:solidFill>
              </a:rPr>
              <a:t>  _______________________________________________</a:t>
            </a:r>
          </a:p>
          <a:p>
            <a:pPr algn="ctr"/>
            <a:endParaRPr lang="en-US" sz="1600" dirty="0">
              <a:solidFill>
                <a:prstClr val="black"/>
              </a:solidFill>
            </a:endParaRPr>
          </a:p>
          <a:p>
            <a:pPr algn="ctr"/>
            <a:r>
              <a:rPr lang="en-US" sz="1600" dirty="0"/>
              <a:t>“I want a commander-in-chief who will do anything in their </a:t>
            </a:r>
            <a:endParaRPr lang="en-US" sz="1600" dirty="0" smtClean="0"/>
          </a:p>
          <a:p>
            <a:pPr algn="ctr"/>
            <a:r>
              <a:rPr lang="en-US" sz="1600" dirty="0" smtClean="0"/>
              <a:t>power </a:t>
            </a:r>
            <a:r>
              <a:rPr lang="en-US" sz="1600" dirty="0"/>
              <a:t>to ensure that the threat of radical Islamic terrorists </a:t>
            </a:r>
            <a:endParaRPr lang="en-US" sz="1600" dirty="0" smtClean="0"/>
          </a:p>
          <a:p>
            <a:pPr algn="ctr"/>
            <a:r>
              <a:rPr lang="en-US" sz="1600" dirty="0"/>
              <a:t>d</a:t>
            </a:r>
            <a:r>
              <a:rPr lang="en-US" sz="1600" dirty="0" smtClean="0"/>
              <a:t>o not </a:t>
            </a:r>
            <a:r>
              <a:rPr lang="en-US" sz="1600" dirty="0"/>
              <a:t>wash up on </a:t>
            </a:r>
            <a:r>
              <a:rPr lang="en-US" sz="1600" dirty="0" smtClean="0"/>
              <a:t>American soil…  If </a:t>
            </a:r>
            <a:r>
              <a:rPr lang="en-US" sz="1600" dirty="0"/>
              <a:t>I can take on </a:t>
            </a:r>
            <a:r>
              <a:rPr lang="en-US" sz="1600" dirty="0" smtClean="0"/>
              <a:t>100,000 (union) protestors</a:t>
            </a:r>
            <a:r>
              <a:rPr lang="en-US" sz="1600" dirty="0"/>
              <a:t>, I can do the same across the </a:t>
            </a:r>
            <a:r>
              <a:rPr lang="en-US" sz="1600" dirty="0" smtClean="0"/>
              <a:t>world</a:t>
            </a:r>
            <a:r>
              <a:rPr lang="en-US" sz="1600" dirty="0"/>
              <a:t>.</a:t>
            </a:r>
            <a:r>
              <a:rPr lang="en-US" sz="1600" dirty="0" smtClean="0"/>
              <a:t>”</a:t>
            </a:r>
          </a:p>
          <a:p>
            <a:pPr algn="ctr"/>
            <a:r>
              <a:rPr lang="en-US" sz="1600" b="1" dirty="0" smtClean="0">
                <a:solidFill>
                  <a:srgbClr val="C00000"/>
                </a:solidFill>
              </a:rPr>
              <a:t>_______________________________________________</a:t>
            </a:r>
            <a:endParaRPr lang="en-US" sz="1600" dirty="0">
              <a:solidFill>
                <a:prstClr val="black"/>
              </a:solidFill>
            </a:endParaRPr>
          </a:p>
        </p:txBody>
      </p:sp>
      <p:pic>
        <p:nvPicPr>
          <p:cNvPr id="6146" name="Picture 2" descr="Scott Walker by Gage Skidmo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520" y="981208"/>
            <a:ext cx="2969420" cy="37191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17519" y="4707132"/>
            <a:ext cx="8428605" cy="461665"/>
          </a:xfrm>
          <a:prstGeom prst="rect">
            <a:avLst/>
          </a:prstGeom>
        </p:spPr>
        <p:txBody>
          <a:bodyPr wrap="square">
            <a:spAutoFit/>
          </a:bodyPr>
          <a:lstStyle/>
          <a:p>
            <a:r>
              <a:rPr lang="en-US" sz="1200" i="1" dirty="0" smtClean="0">
                <a:solidFill>
                  <a:srgbClr val="333333"/>
                </a:solidFill>
                <a:latin typeface="Helvetica Neue"/>
              </a:rPr>
              <a:t>Sources: Associated </a:t>
            </a:r>
            <a:r>
              <a:rPr lang="en-US" sz="1200" i="1" dirty="0">
                <a:solidFill>
                  <a:srgbClr val="333333"/>
                </a:solidFill>
                <a:latin typeface="Helvetica Neue"/>
              </a:rPr>
              <a:t>Press. “Walker speaks out against raising minimum wage.” 1/23/14. http://www.nbc15.com/news/headlines/Walker-speaks-out-against-raising-minimum-wage-241691411.html</a:t>
            </a:r>
            <a:endParaRPr lang="en-US" sz="1200" b="0" i="1" dirty="0">
              <a:solidFill>
                <a:srgbClr val="333333"/>
              </a:solidFill>
              <a:effectLst/>
              <a:latin typeface="Helvetica Neue"/>
            </a:endParaRPr>
          </a:p>
        </p:txBody>
      </p:sp>
      <p:sp>
        <p:nvSpPr>
          <p:cNvPr id="8" name="Rectangle 7"/>
          <p:cNvSpPr/>
          <p:nvPr/>
        </p:nvSpPr>
        <p:spPr>
          <a:xfrm>
            <a:off x="217520" y="5168797"/>
            <a:ext cx="8225405" cy="461665"/>
          </a:xfrm>
          <a:prstGeom prst="rect">
            <a:avLst/>
          </a:prstGeom>
        </p:spPr>
        <p:txBody>
          <a:bodyPr wrap="square">
            <a:spAutoFit/>
          </a:bodyPr>
          <a:lstStyle/>
          <a:p>
            <a:r>
              <a:rPr lang="en-US" sz="1200" i="1" dirty="0" err="1">
                <a:solidFill>
                  <a:srgbClr val="333333"/>
                </a:solidFill>
                <a:latin typeface="Helvetica Neue"/>
              </a:rPr>
              <a:t>WITI</a:t>
            </a:r>
            <a:r>
              <a:rPr lang="en-US" sz="1200" i="1" dirty="0">
                <a:solidFill>
                  <a:srgbClr val="333333"/>
                </a:solidFill>
                <a:latin typeface="Helvetica Neue"/>
              </a:rPr>
              <a:t>. “Gov. Walker rejects Medicaid dollars, says state needs entitlement reform.” February 13, 2013. http://fox6now.com/2013/02/13/gov-walker-rejects-medicaid-dollars-says-state-needs-entitlement-reform/</a:t>
            </a:r>
            <a:endParaRPr lang="en-US" sz="1200" b="0" i="1" dirty="0">
              <a:solidFill>
                <a:srgbClr val="333333"/>
              </a:solidFill>
              <a:effectLst/>
              <a:latin typeface="Helvetica Neue"/>
            </a:endParaRPr>
          </a:p>
        </p:txBody>
      </p:sp>
      <p:sp>
        <p:nvSpPr>
          <p:cNvPr id="11" name="Rectangle 10"/>
          <p:cNvSpPr/>
          <p:nvPr/>
        </p:nvSpPr>
        <p:spPr>
          <a:xfrm>
            <a:off x="217520" y="5612143"/>
            <a:ext cx="8428604" cy="430887"/>
          </a:xfrm>
          <a:prstGeom prst="rect">
            <a:avLst/>
          </a:prstGeom>
        </p:spPr>
        <p:txBody>
          <a:bodyPr wrap="square">
            <a:spAutoFit/>
          </a:bodyPr>
          <a:lstStyle/>
          <a:p>
            <a:r>
              <a:rPr lang="en-US" sz="1100" i="1" dirty="0">
                <a:solidFill>
                  <a:srgbClr val="333333"/>
                </a:solidFill>
                <a:latin typeface="Helvetica Neue"/>
              </a:rPr>
              <a:t>Politico. Gov. Scott Walker defends voter ID law in first debate. October 11, 2014. http://www.politico.com/story/2014/10/scott-walker-wisconsin-voter-id-law-111804.html</a:t>
            </a:r>
            <a:endParaRPr lang="en-US" sz="1100" b="0" i="1" dirty="0">
              <a:solidFill>
                <a:srgbClr val="333333"/>
              </a:solidFill>
              <a:effectLst/>
              <a:latin typeface="Helvetica Neue"/>
            </a:endParaRPr>
          </a:p>
        </p:txBody>
      </p:sp>
      <p:pic>
        <p:nvPicPr>
          <p:cNvPr id="13" name="Picture 12"/>
          <p:cNvPicPr>
            <a:picLocks noChangeAspect="1"/>
          </p:cNvPicPr>
          <p:nvPr/>
        </p:nvPicPr>
        <p:blipFill rotWithShape="1">
          <a:blip r:embed="rId3"/>
          <a:srcRect r="76600"/>
          <a:stretch/>
        </p:blipFill>
        <p:spPr>
          <a:xfrm>
            <a:off x="50801" y="6210299"/>
            <a:ext cx="665602" cy="665091"/>
          </a:xfrm>
          <a:prstGeom prst="rect">
            <a:avLst/>
          </a:prstGeom>
        </p:spPr>
      </p:pic>
      <p:pic>
        <p:nvPicPr>
          <p:cNvPr id="14" name="Picture 13"/>
          <p:cNvPicPr>
            <a:picLocks noChangeAspect="1" noChangeArrowheads="1"/>
          </p:cNvPicPr>
          <p:nvPr/>
        </p:nvPicPr>
        <p:blipFill>
          <a:blip r:embed="rId4" cstate="print"/>
          <a:srcRect/>
          <a:stretch>
            <a:fillRect/>
          </a:stretch>
        </p:blipFill>
        <p:spPr bwMode="auto">
          <a:xfrm>
            <a:off x="8585200" y="6202844"/>
            <a:ext cx="524934" cy="622072"/>
          </a:xfrm>
          <a:prstGeom prst="rect">
            <a:avLst/>
          </a:prstGeom>
          <a:noFill/>
          <a:ln w="9525">
            <a:noFill/>
            <a:miter lim="800000"/>
            <a:headEnd/>
            <a:tailEnd/>
          </a:ln>
        </p:spPr>
      </p:pic>
    </p:spTree>
    <p:extLst>
      <p:ext uri="{BB962C8B-B14F-4D97-AF65-F5344CB8AC3E}">
        <p14:creationId xmlns:p14="http://schemas.microsoft.com/office/powerpoint/2010/main" val="328269188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588933"/>
            <a:ext cx="9143999" cy="15917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2"/>
          <a:srcRect r="76600"/>
          <a:stretch/>
        </p:blipFill>
        <p:spPr>
          <a:xfrm>
            <a:off x="50801" y="6210299"/>
            <a:ext cx="665602" cy="665091"/>
          </a:xfrm>
          <a:prstGeom prst="rect">
            <a:avLst/>
          </a:prstGeom>
        </p:spPr>
      </p:pic>
      <p:pic>
        <p:nvPicPr>
          <p:cNvPr id="9" name="Picture 8"/>
          <p:cNvPicPr>
            <a:picLocks noChangeAspect="1" noChangeArrowheads="1"/>
          </p:cNvPicPr>
          <p:nvPr/>
        </p:nvPicPr>
        <p:blipFill>
          <a:blip r:embed="rId3" cstate="print"/>
          <a:srcRect/>
          <a:stretch>
            <a:fillRect/>
          </a:stretch>
        </p:blipFill>
        <p:spPr bwMode="auto">
          <a:xfrm>
            <a:off x="8585200" y="6202844"/>
            <a:ext cx="524934" cy="622072"/>
          </a:xfrm>
          <a:prstGeom prst="rect">
            <a:avLst/>
          </a:prstGeom>
          <a:noFill/>
          <a:ln w="9525">
            <a:noFill/>
            <a:miter lim="800000"/>
            <a:headEnd/>
            <a:tailEnd/>
          </a:ln>
        </p:spPr>
      </p:pic>
      <p:pic>
        <p:nvPicPr>
          <p:cNvPr id="11" name="Picture 10"/>
          <p:cNvPicPr>
            <a:picLocks noChangeAspect="1"/>
          </p:cNvPicPr>
          <p:nvPr/>
        </p:nvPicPr>
        <p:blipFill>
          <a:blip r:embed="rId4"/>
          <a:stretch>
            <a:fillRect/>
          </a:stretch>
        </p:blipFill>
        <p:spPr>
          <a:xfrm rot="21299544">
            <a:off x="99525" y="287865"/>
            <a:ext cx="3110378" cy="5520267"/>
          </a:xfrm>
          <a:prstGeom prst="rect">
            <a:avLst/>
          </a:prstGeom>
        </p:spPr>
      </p:pic>
      <p:pic>
        <p:nvPicPr>
          <p:cNvPr id="13" name="Picture 12"/>
          <p:cNvPicPr>
            <a:picLocks noChangeAspect="1"/>
          </p:cNvPicPr>
          <p:nvPr/>
        </p:nvPicPr>
        <p:blipFill>
          <a:blip r:embed="rId5"/>
          <a:stretch>
            <a:fillRect/>
          </a:stretch>
        </p:blipFill>
        <p:spPr>
          <a:xfrm>
            <a:off x="5673190" y="944032"/>
            <a:ext cx="4012677" cy="4034367"/>
          </a:xfrm>
          <a:prstGeom prst="rect">
            <a:avLst/>
          </a:prstGeom>
        </p:spPr>
      </p:pic>
      <p:pic>
        <p:nvPicPr>
          <p:cNvPr id="12" name="Picture 11"/>
          <p:cNvPicPr>
            <a:picLocks noChangeAspect="1"/>
          </p:cNvPicPr>
          <p:nvPr/>
        </p:nvPicPr>
        <p:blipFill>
          <a:blip r:embed="rId6"/>
          <a:stretch>
            <a:fillRect/>
          </a:stretch>
        </p:blipFill>
        <p:spPr>
          <a:xfrm rot="163300">
            <a:off x="3166534" y="266410"/>
            <a:ext cx="3457575" cy="5588000"/>
          </a:xfrm>
          <a:prstGeom prst="rect">
            <a:avLst/>
          </a:prstGeom>
        </p:spPr>
      </p:pic>
      <p:sp>
        <p:nvSpPr>
          <p:cNvPr id="15" name="Rectangle 14"/>
          <p:cNvSpPr/>
          <p:nvPr/>
        </p:nvSpPr>
        <p:spPr>
          <a:xfrm>
            <a:off x="-1" y="0"/>
            <a:ext cx="9262533" cy="6180667"/>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7"/>
          <a:stretch>
            <a:fillRect/>
          </a:stretch>
        </p:blipFill>
        <p:spPr>
          <a:xfrm>
            <a:off x="901700" y="311481"/>
            <a:ext cx="7340600" cy="5499100"/>
          </a:xfrm>
          <a:prstGeom prst="rect">
            <a:avLst/>
          </a:prstGeom>
        </p:spPr>
      </p:pic>
    </p:spTree>
    <p:extLst>
      <p:ext uri="{BB962C8B-B14F-4D97-AF65-F5344CB8AC3E}">
        <p14:creationId xmlns:p14="http://schemas.microsoft.com/office/powerpoint/2010/main" val="31635324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500" fill="hold"/>
                                        <p:tgtEl>
                                          <p:spTgt spid="11"/>
                                        </p:tgtEl>
                                        <p:attrNameLst>
                                          <p:attrName>ppt_w</p:attrName>
                                        </p:attrNameLst>
                                      </p:cBhvr>
                                      <p:tavLst>
                                        <p:tav tm="0">
                                          <p:val>
                                            <p:strVal val="#ppt_w*0.70"/>
                                          </p:val>
                                        </p:tav>
                                        <p:tav tm="100000">
                                          <p:val>
                                            <p:strVal val="#ppt_w"/>
                                          </p:val>
                                        </p:tav>
                                      </p:tavLst>
                                    </p:anim>
                                    <p:anim calcmode="lin" valueType="num">
                                      <p:cBhvr>
                                        <p:cTn id="8" dur="1500" fill="hold"/>
                                        <p:tgtEl>
                                          <p:spTgt spid="11"/>
                                        </p:tgtEl>
                                        <p:attrNameLst>
                                          <p:attrName>ppt_h</p:attrName>
                                        </p:attrNameLst>
                                      </p:cBhvr>
                                      <p:tavLst>
                                        <p:tav tm="0">
                                          <p:val>
                                            <p:strVal val="#ppt_h"/>
                                          </p:val>
                                        </p:tav>
                                        <p:tav tm="100000">
                                          <p:val>
                                            <p:strVal val="#ppt_h"/>
                                          </p:val>
                                        </p:tav>
                                      </p:tavLst>
                                    </p:anim>
                                    <p:animEffect transition="in" filter="fade">
                                      <p:cBhvr>
                                        <p:cTn id="9" dur="1500"/>
                                        <p:tgtEl>
                                          <p:spTgt spid="11"/>
                                        </p:tgtEl>
                                      </p:cBhvr>
                                    </p:animEffect>
                                  </p:childTnLst>
                                </p:cTn>
                              </p:par>
                            </p:childTnLst>
                          </p:cTn>
                        </p:par>
                        <p:par>
                          <p:cTn id="10" fill="hold">
                            <p:stCondLst>
                              <p:cond delay="1500"/>
                            </p:stCondLst>
                            <p:childTnLst>
                              <p:par>
                                <p:cTn id="11" presetID="55"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500" fill="hold"/>
                                        <p:tgtEl>
                                          <p:spTgt spid="13"/>
                                        </p:tgtEl>
                                        <p:attrNameLst>
                                          <p:attrName>ppt_w</p:attrName>
                                        </p:attrNameLst>
                                      </p:cBhvr>
                                      <p:tavLst>
                                        <p:tav tm="0">
                                          <p:val>
                                            <p:strVal val="#ppt_w*0.70"/>
                                          </p:val>
                                        </p:tav>
                                        <p:tav tm="100000">
                                          <p:val>
                                            <p:strVal val="#ppt_w"/>
                                          </p:val>
                                        </p:tav>
                                      </p:tavLst>
                                    </p:anim>
                                    <p:anim calcmode="lin" valueType="num">
                                      <p:cBhvr>
                                        <p:cTn id="14" dur="1500" fill="hold"/>
                                        <p:tgtEl>
                                          <p:spTgt spid="13"/>
                                        </p:tgtEl>
                                        <p:attrNameLst>
                                          <p:attrName>ppt_h</p:attrName>
                                        </p:attrNameLst>
                                      </p:cBhvr>
                                      <p:tavLst>
                                        <p:tav tm="0">
                                          <p:val>
                                            <p:strVal val="#ppt_h"/>
                                          </p:val>
                                        </p:tav>
                                        <p:tav tm="100000">
                                          <p:val>
                                            <p:strVal val="#ppt_h"/>
                                          </p:val>
                                        </p:tav>
                                      </p:tavLst>
                                    </p:anim>
                                    <p:animEffect transition="in" filter="fade">
                                      <p:cBhvr>
                                        <p:cTn id="15" dur="1500"/>
                                        <p:tgtEl>
                                          <p:spTgt spid="13"/>
                                        </p:tgtEl>
                                      </p:cBhvr>
                                    </p:animEffect>
                                  </p:childTnLst>
                                </p:cTn>
                              </p:par>
                            </p:childTnLst>
                          </p:cTn>
                        </p:par>
                        <p:par>
                          <p:cTn id="16" fill="hold">
                            <p:stCondLst>
                              <p:cond delay="3000"/>
                            </p:stCondLst>
                            <p:childTnLst>
                              <p:par>
                                <p:cTn id="17" presetID="55"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500" fill="hold"/>
                                        <p:tgtEl>
                                          <p:spTgt spid="12"/>
                                        </p:tgtEl>
                                        <p:attrNameLst>
                                          <p:attrName>ppt_w</p:attrName>
                                        </p:attrNameLst>
                                      </p:cBhvr>
                                      <p:tavLst>
                                        <p:tav tm="0">
                                          <p:val>
                                            <p:strVal val="#ppt_w*0.70"/>
                                          </p:val>
                                        </p:tav>
                                        <p:tav tm="100000">
                                          <p:val>
                                            <p:strVal val="#ppt_w"/>
                                          </p:val>
                                        </p:tav>
                                      </p:tavLst>
                                    </p:anim>
                                    <p:anim calcmode="lin" valueType="num">
                                      <p:cBhvr>
                                        <p:cTn id="20" dur="1500" fill="hold"/>
                                        <p:tgtEl>
                                          <p:spTgt spid="12"/>
                                        </p:tgtEl>
                                        <p:attrNameLst>
                                          <p:attrName>ppt_h</p:attrName>
                                        </p:attrNameLst>
                                      </p:cBhvr>
                                      <p:tavLst>
                                        <p:tav tm="0">
                                          <p:val>
                                            <p:strVal val="#ppt_h"/>
                                          </p:val>
                                        </p:tav>
                                        <p:tav tm="100000">
                                          <p:val>
                                            <p:strVal val="#ppt_h"/>
                                          </p:val>
                                        </p:tav>
                                      </p:tavLst>
                                    </p:anim>
                                    <p:animEffect transition="in" filter="fade">
                                      <p:cBhvr>
                                        <p:cTn id="21" dur="1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srcRect r="76600"/>
          <a:stretch/>
        </p:blipFill>
        <p:spPr>
          <a:xfrm>
            <a:off x="51201" y="5103875"/>
            <a:ext cx="1056437" cy="1055626"/>
          </a:xfrm>
          <a:prstGeom prst="rect">
            <a:avLst/>
          </a:prstGeom>
        </p:spPr>
      </p:pic>
      <p:sp>
        <p:nvSpPr>
          <p:cNvPr id="7" name="Rectangle 6"/>
          <p:cNvSpPr/>
          <p:nvPr/>
        </p:nvSpPr>
        <p:spPr>
          <a:xfrm>
            <a:off x="0" y="4588933"/>
            <a:ext cx="9143999" cy="15917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4"/>
          <a:srcRect r="76600"/>
          <a:stretch/>
        </p:blipFill>
        <p:spPr>
          <a:xfrm>
            <a:off x="50801" y="6210299"/>
            <a:ext cx="665602" cy="665091"/>
          </a:xfrm>
          <a:prstGeom prst="rect">
            <a:avLst/>
          </a:prstGeom>
        </p:spPr>
      </p:pic>
      <p:pic>
        <p:nvPicPr>
          <p:cNvPr id="9" name="Picture 8"/>
          <p:cNvPicPr>
            <a:picLocks noChangeAspect="1" noChangeArrowheads="1"/>
          </p:cNvPicPr>
          <p:nvPr/>
        </p:nvPicPr>
        <p:blipFill>
          <a:blip r:embed="rId5" cstate="print"/>
          <a:srcRect/>
          <a:stretch>
            <a:fillRect/>
          </a:stretch>
        </p:blipFill>
        <p:spPr bwMode="auto">
          <a:xfrm>
            <a:off x="8585200" y="6202844"/>
            <a:ext cx="524934" cy="622072"/>
          </a:xfrm>
          <a:prstGeom prst="rect">
            <a:avLst/>
          </a:prstGeom>
          <a:noFill/>
          <a:ln w="9525">
            <a:noFill/>
            <a:miter lim="800000"/>
            <a:headEnd/>
            <a:tailEnd/>
          </a:ln>
        </p:spPr>
      </p:pic>
      <p:pic>
        <p:nvPicPr>
          <p:cNvPr id="3" name="Bernie Clip from Real Time_x26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88622" y="118534"/>
            <a:ext cx="7896578" cy="5922434"/>
          </a:xfrm>
          <a:prstGeom prst="rect">
            <a:avLst/>
          </a:prstGeom>
        </p:spPr>
      </p:pic>
    </p:spTree>
    <p:extLst>
      <p:ext uri="{BB962C8B-B14F-4D97-AF65-F5344CB8AC3E}">
        <p14:creationId xmlns:p14="http://schemas.microsoft.com/office/powerpoint/2010/main" val="290074296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588933"/>
            <a:ext cx="9143999" cy="15917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2"/>
          <a:srcRect r="76600"/>
          <a:stretch/>
        </p:blipFill>
        <p:spPr>
          <a:xfrm>
            <a:off x="50801" y="6210299"/>
            <a:ext cx="665602" cy="665091"/>
          </a:xfrm>
          <a:prstGeom prst="rect">
            <a:avLst/>
          </a:prstGeom>
        </p:spPr>
      </p:pic>
      <p:pic>
        <p:nvPicPr>
          <p:cNvPr id="7" name="Picture 6"/>
          <p:cNvPicPr>
            <a:picLocks noChangeAspect="1" noChangeArrowheads="1"/>
          </p:cNvPicPr>
          <p:nvPr/>
        </p:nvPicPr>
        <p:blipFill>
          <a:blip r:embed="rId3" cstate="print"/>
          <a:srcRect/>
          <a:stretch>
            <a:fillRect/>
          </a:stretch>
        </p:blipFill>
        <p:spPr bwMode="auto">
          <a:xfrm>
            <a:off x="8585200" y="6202844"/>
            <a:ext cx="524934" cy="622072"/>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62805" y="50798"/>
            <a:ext cx="9266072" cy="6180667"/>
          </a:xfrm>
          <a:prstGeom prst="rect">
            <a:avLst/>
          </a:prstGeom>
        </p:spPr>
      </p:pic>
    </p:spTree>
    <p:extLst>
      <p:ext uri="{BB962C8B-B14F-4D97-AF65-F5344CB8AC3E}">
        <p14:creationId xmlns:p14="http://schemas.microsoft.com/office/powerpoint/2010/main" val="8498013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588933"/>
            <a:ext cx="9143999" cy="15917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2"/>
          <a:srcRect r="76600"/>
          <a:stretch/>
        </p:blipFill>
        <p:spPr>
          <a:xfrm>
            <a:off x="50801" y="6210299"/>
            <a:ext cx="665602" cy="665091"/>
          </a:xfrm>
          <a:prstGeom prst="rect">
            <a:avLst/>
          </a:prstGeom>
        </p:spPr>
      </p:pic>
      <p:pic>
        <p:nvPicPr>
          <p:cNvPr id="7" name="Picture 6"/>
          <p:cNvPicPr>
            <a:picLocks noChangeAspect="1" noChangeArrowheads="1"/>
          </p:cNvPicPr>
          <p:nvPr/>
        </p:nvPicPr>
        <p:blipFill>
          <a:blip r:embed="rId3" cstate="print"/>
          <a:srcRect/>
          <a:stretch>
            <a:fillRect/>
          </a:stretch>
        </p:blipFill>
        <p:spPr bwMode="auto">
          <a:xfrm>
            <a:off x="8585200" y="6202844"/>
            <a:ext cx="524934" cy="622072"/>
          </a:xfrm>
          <a:prstGeom prst="rect">
            <a:avLst/>
          </a:prstGeom>
          <a:noFill/>
          <a:ln w="9525">
            <a:noFill/>
            <a:miter lim="800000"/>
            <a:headEnd/>
            <a:tailEnd/>
          </a:ln>
        </p:spPr>
      </p:pic>
      <p:pic>
        <p:nvPicPr>
          <p:cNvPr id="3" name="Picture 2"/>
          <p:cNvPicPr>
            <a:picLocks noChangeAspect="1"/>
          </p:cNvPicPr>
          <p:nvPr/>
        </p:nvPicPr>
        <p:blipFill>
          <a:blip r:embed="rId4"/>
          <a:stretch>
            <a:fillRect/>
          </a:stretch>
        </p:blipFill>
        <p:spPr>
          <a:xfrm>
            <a:off x="-135467" y="-11686"/>
            <a:ext cx="9279467" cy="6192353"/>
          </a:xfrm>
          <a:prstGeom prst="rect">
            <a:avLst/>
          </a:prstGeom>
        </p:spPr>
      </p:pic>
      <p:sp>
        <p:nvSpPr>
          <p:cNvPr id="8" name="Title 1"/>
          <p:cNvSpPr txBox="1">
            <a:spLocks/>
          </p:cNvSpPr>
          <p:nvPr/>
        </p:nvSpPr>
        <p:spPr>
          <a:xfrm>
            <a:off x="-304800" y="-30918"/>
            <a:ext cx="6099429" cy="895169"/>
          </a:xfrm>
          <a:prstGeom prst="rect">
            <a:avLst/>
          </a:prstGeom>
        </p:spPr>
        <p:txBody>
          <a:bodyPr vert="horz" lIns="91440" tIns="45720" rIns="91440" bIns="9144" rtlCol="0" anchor="b">
            <a:noAutofit/>
          </a:bodyPr>
          <a:lstStyle>
            <a:lvl1pPr algn="l" defTabSz="914400" rtl="0" eaLnBrk="1" latinLnBrk="0" hangingPunct="1">
              <a:spcBef>
                <a:spcPct val="0"/>
              </a:spcBef>
              <a:buNone/>
              <a:defRPr sz="3200" kern="1200" cap="all" baseline="0">
                <a:solidFill>
                  <a:schemeClr val="tx1"/>
                </a:solidFill>
                <a:latin typeface="+mj-lt"/>
                <a:ea typeface="+mj-ea"/>
                <a:cs typeface="+mj-cs"/>
              </a:defRPr>
            </a:lvl1pPr>
          </a:lstStyle>
          <a:p>
            <a:pPr algn="ctr"/>
            <a:r>
              <a:rPr lang="en-US" sz="4400" b="1" dirty="0" smtClean="0">
                <a:solidFill>
                  <a:srgbClr val="1F497D"/>
                </a:solidFill>
                <a:effectLst>
                  <a:outerShdw blurRad="50800" dist="38100" dir="2700000" algn="tl" rotWithShape="0">
                    <a:prstClr val="black">
                      <a:alpha val="40000"/>
                    </a:prstClr>
                  </a:outerShdw>
                </a:effectLst>
              </a:rPr>
              <a:t>Political action</a:t>
            </a:r>
          </a:p>
        </p:txBody>
      </p:sp>
      <p:sp>
        <p:nvSpPr>
          <p:cNvPr id="9" name="Title 1"/>
          <p:cNvSpPr txBox="1">
            <a:spLocks/>
          </p:cNvSpPr>
          <p:nvPr/>
        </p:nvSpPr>
        <p:spPr>
          <a:xfrm>
            <a:off x="4690532" y="4141348"/>
            <a:ext cx="4453467" cy="895169"/>
          </a:xfrm>
          <a:prstGeom prst="rect">
            <a:avLst/>
          </a:prstGeom>
        </p:spPr>
        <p:txBody>
          <a:bodyPr vert="horz" lIns="91440" tIns="45720" rIns="91440" bIns="9144" rtlCol="0" anchor="b">
            <a:noAutofit/>
          </a:bodyPr>
          <a:lstStyle>
            <a:lvl1pPr algn="l" defTabSz="914400" rtl="0" eaLnBrk="1" latinLnBrk="0" hangingPunct="1">
              <a:spcBef>
                <a:spcPct val="0"/>
              </a:spcBef>
              <a:buNone/>
              <a:defRPr sz="3200" kern="1200" cap="all" baseline="0">
                <a:solidFill>
                  <a:schemeClr val="tx1"/>
                </a:solidFill>
                <a:latin typeface="+mj-lt"/>
                <a:ea typeface="+mj-ea"/>
                <a:cs typeface="+mj-cs"/>
              </a:defRPr>
            </a:lvl1pPr>
          </a:lstStyle>
          <a:p>
            <a:pPr algn="ctr"/>
            <a:r>
              <a:rPr lang="en-US" sz="4400" b="1" dirty="0" smtClean="0">
                <a:solidFill>
                  <a:srgbClr val="1F497D"/>
                </a:solidFill>
                <a:effectLst>
                  <a:outerShdw blurRad="50800" dist="38100" dir="2700000" algn="tl" rotWithShape="0">
                    <a:prstClr val="black">
                      <a:alpha val="40000"/>
                    </a:prstClr>
                  </a:outerShdw>
                </a:effectLst>
              </a:rPr>
              <a:t>For justice</a:t>
            </a:r>
          </a:p>
        </p:txBody>
      </p:sp>
    </p:spTree>
    <p:extLst>
      <p:ext uri="{BB962C8B-B14F-4D97-AF65-F5344CB8AC3E}">
        <p14:creationId xmlns:p14="http://schemas.microsoft.com/office/powerpoint/2010/main" val="234112132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588933"/>
            <a:ext cx="9143999" cy="15917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2"/>
          <a:srcRect r="76600"/>
          <a:stretch/>
        </p:blipFill>
        <p:spPr>
          <a:xfrm>
            <a:off x="50801" y="6210299"/>
            <a:ext cx="665602" cy="665091"/>
          </a:xfrm>
          <a:prstGeom prst="rect">
            <a:avLst/>
          </a:prstGeom>
        </p:spPr>
      </p:pic>
      <p:pic>
        <p:nvPicPr>
          <p:cNvPr id="7" name="Picture 6"/>
          <p:cNvPicPr>
            <a:picLocks noChangeAspect="1" noChangeArrowheads="1"/>
          </p:cNvPicPr>
          <p:nvPr/>
        </p:nvPicPr>
        <p:blipFill>
          <a:blip r:embed="rId3" cstate="print"/>
          <a:srcRect/>
          <a:stretch>
            <a:fillRect/>
          </a:stretch>
        </p:blipFill>
        <p:spPr bwMode="auto">
          <a:xfrm>
            <a:off x="8585200" y="6202844"/>
            <a:ext cx="524934" cy="622072"/>
          </a:xfrm>
          <a:prstGeom prst="rect">
            <a:avLst/>
          </a:prstGeom>
          <a:noFill/>
          <a:ln w="9525">
            <a:noFill/>
            <a:miter lim="800000"/>
            <a:headEnd/>
            <a:tailEnd/>
          </a:ln>
        </p:spPr>
      </p:pic>
      <p:pic>
        <p:nvPicPr>
          <p:cNvPr id="5" name="Picture 4"/>
          <p:cNvPicPr>
            <a:picLocks noChangeAspect="1"/>
          </p:cNvPicPr>
          <p:nvPr/>
        </p:nvPicPr>
        <p:blipFill>
          <a:blip r:embed="rId4"/>
          <a:stretch>
            <a:fillRect/>
          </a:stretch>
        </p:blipFill>
        <p:spPr>
          <a:xfrm>
            <a:off x="0" y="-16933"/>
            <a:ext cx="9296400" cy="6197600"/>
          </a:xfrm>
          <a:prstGeom prst="rect">
            <a:avLst/>
          </a:prstGeom>
        </p:spPr>
      </p:pic>
      <p:sp>
        <p:nvSpPr>
          <p:cNvPr id="10" name="Rectangle 9"/>
          <p:cNvSpPr/>
          <p:nvPr/>
        </p:nvSpPr>
        <p:spPr>
          <a:xfrm>
            <a:off x="4148665" y="211316"/>
            <a:ext cx="4758267" cy="1015663"/>
          </a:xfrm>
          <a:prstGeom prst="rect">
            <a:avLst/>
          </a:prstGeom>
        </p:spPr>
        <p:txBody>
          <a:bodyPr wrap="square">
            <a:spAutoFit/>
          </a:bodyPr>
          <a:lstStyle/>
          <a:p>
            <a:r>
              <a:rPr lang="en-US" sz="2000" i="1" dirty="0" smtClean="0">
                <a:solidFill>
                  <a:srgbClr val="FFFF00"/>
                </a:solidFill>
              </a:rPr>
              <a:t>On </a:t>
            </a:r>
            <a:r>
              <a:rPr lang="en-US" sz="2000" i="1" dirty="0">
                <a:solidFill>
                  <a:srgbClr val="FFFF00"/>
                </a:solidFill>
              </a:rPr>
              <a:t>the one hand we are called to play the Good Samaritan on life’s roadside, but that will be only an initial act</a:t>
            </a:r>
            <a:r>
              <a:rPr lang="en-US" sz="2000" i="1" dirty="0" smtClean="0">
                <a:solidFill>
                  <a:srgbClr val="FFFF00"/>
                </a:solidFill>
              </a:rPr>
              <a:t>.</a:t>
            </a:r>
            <a:endParaRPr lang="en-US" sz="2000" dirty="0">
              <a:solidFill>
                <a:srgbClr val="FFFF00"/>
              </a:solidFill>
            </a:endParaRPr>
          </a:p>
        </p:txBody>
      </p:sp>
      <p:sp>
        <p:nvSpPr>
          <p:cNvPr id="2" name="Rectangle 1"/>
          <p:cNvSpPr/>
          <p:nvPr/>
        </p:nvSpPr>
        <p:spPr>
          <a:xfrm>
            <a:off x="4148666" y="199351"/>
            <a:ext cx="4961467" cy="1015663"/>
          </a:xfrm>
          <a:prstGeom prst="rect">
            <a:avLst/>
          </a:prstGeom>
        </p:spPr>
        <p:txBody>
          <a:bodyPr wrap="square">
            <a:spAutoFit/>
          </a:bodyPr>
          <a:lstStyle/>
          <a:p>
            <a:r>
              <a:rPr lang="en-US" sz="2000" i="1" dirty="0" smtClean="0">
                <a:solidFill>
                  <a:srgbClr val="FFFF00"/>
                </a:solidFill>
              </a:rPr>
              <a:t>A </a:t>
            </a:r>
            <a:r>
              <a:rPr lang="en-US" sz="2000" i="1" dirty="0">
                <a:solidFill>
                  <a:srgbClr val="FFFF00"/>
                </a:solidFill>
              </a:rPr>
              <a:t>true revolution of values will soon cause us to question the fairness and justice of many of our past and present </a:t>
            </a:r>
            <a:r>
              <a:rPr lang="en-US" sz="2000" i="1" dirty="0" smtClean="0">
                <a:solidFill>
                  <a:srgbClr val="FFFF00"/>
                </a:solidFill>
              </a:rPr>
              <a:t>policies.</a:t>
            </a:r>
            <a:endParaRPr lang="en-US" sz="2000" dirty="0">
              <a:solidFill>
                <a:srgbClr val="FFFF00"/>
              </a:solidFill>
            </a:endParaRPr>
          </a:p>
        </p:txBody>
      </p:sp>
      <p:sp>
        <p:nvSpPr>
          <p:cNvPr id="11" name="Rectangle 10"/>
          <p:cNvSpPr/>
          <p:nvPr/>
        </p:nvSpPr>
        <p:spPr>
          <a:xfrm>
            <a:off x="4148664" y="222858"/>
            <a:ext cx="4995335" cy="1631216"/>
          </a:xfrm>
          <a:prstGeom prst="rect">
            <a:avLst/>
          </a:prstGeom>
        </p:spPr>
        <p:txBody>
          <a:bodyPr wrap="square">
            <a:spAutoFit/>
          </a:bodyPr>
          <a:lstStyle/>
          <a:p>
            <a:r>
              <a:rPr lang="en-US" sz="2000" i="1" dirty="0" smtClean="0">
                <a:solidFill>
                  <a:srgbClr val="FFFF00"/>
                </a:solidFill>
              </a:rPr>
              <a:t>One </a:t>
            </a:r>
            <a:r>
              <a:rPr lang="en-US" sz="2000" i="1" dirty="0">
                <a:solidFill>
                  <a:srgbClr val="FFFF00"/>
                </a:solidFill>
              </a:rPr>
              <a:t>day we must come to see that the whole Jericho Road must be transformed so that men and women will not be constantly beaten and robbed as they make their journey on life’s highway. </a:t>
            </a:r>
            <a:endParaRPr lang="en-US" sz="2000" dirty="0">
              <a:solidFill>
                <a:srgbClr val="FFFF00"/>
              </a:solidFill>
            </a:endParaRPr>
          </a:p>
        </p:txBody>
      </p:sp>
      <p:sp>
        <p:nvSpPr>
          <p:cNvPr id="12" name="Rectangle 11"/>
          <p:cNvSpPr/>
          <p:nvPr/>
        </p:nvSpPr>
        <p:spPr>
          <a:xfrm>
            <a:off x="4148666" y="222858"/>
            <a:ext cx="4995334" cy="1323439"/>
          </a:xfrm>
          <a:prstGeom prst="rect">
            <a:avLst/>
          </a:prstGeom>
        </p:spPr>
        <p:txBody>
          <a:bodyPr wrap="square">
            <a:spAutoFit/>
          </a:bodyPr>
          <a:lstStyle/>
          <a:p>
            <a:r>
              <a:rPr lang="en-US" sz="2000" i="1" dirty="0" smtClean="0">
                <a:solidFill>
                  <a:srgbClr val="FFFF00"/>
                </a:solidFill>
              </a:rPr>
              <a:t>True </a:t>
            </a:r>
            <a:r>
              <a:rPr lang="en-US" sz="2000" i="1" dirty="0">
                <a:solidFill>
                  <a:srgbClr val="FFFF00"/>
                </a:solidFill>
              </a:rPr>
              <a:t>compassion is more than flinging a coin to a beggar. It comes to see that an edifice which produces beggars needs restructuring."</a:t>
            </a:r>
            <a:endParaRPr lang="en-US" sz="2000" dirty="0">
              <a:solidFill>
                <a:srgbClr val="FFFF00"/>
              </a:solidFill>
            </a:endParaRPr>
          </a:p>
        </p:txBody>
      </p:sp>
    </p:spTree>
    <p:extLst>
      <p:ext uri="{BB962C8B-B14F-4D97-AF65-F5344CB8AC3E}">
        <p14:creationId xmlns:p14="http://schemas.microsoft.com/office/powerpoint/2010/main" val="351775089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2"/>
                                        </p:tgtEl>
                                      </p:cBhvr>
                                    </p:animEffect>
                                    <p:set>
                                      <p:cBhvr>
                                        <p:cTn id="39"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2" grpId="0"/>
      <p:bldP spid="2" grpId="1"/>
      <p:bldP spid="11" grpId="0"/>
      <p:bldP spid="11" grpId="1"/>
      <p:bldP spid="12" grpId="0"/>
      <p:bldP spid="12"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588933"/>
            <a:ext cx="9143999" cy="15917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2"/>
          <a:srcRect r="76600"/>
          <a:stretch/>
        </p:blipFill>
        <p:spPr>
          <a:xfrm>
            <a:off x="50801" y="6210299"/>
            <a:ext cx="665602" cy="665091"/>
          </a:xfrm>
          <a:prstGeom prst="rect">
            <a:avLst/>
          </a:prstGeom>
        </p:spPr>
      </p:pic>
      <p:pic>
        <p:nvPicPr>
          <p:cNvPr id="7" name="Picture 6"/>
          <p:cNvPicPr>
            <a:picLocks noChangeAspect="1" noChangeArrowheads="1"/>
          </p:cNvPicPr>
          <p:nvPr/>
        </p:nvPicPr>
        <p:blipFill>
          <a:blip r:embed="rId3" cstate="print"/>
          <a:srcRect/>
          <a:stretch>
            <a:fillRect/>
          </a:stretch>
        </p:blipFill>
        <p:spPr bwMode="auto">
          <a:xfrm>
            <a:off x="8585200" y="6202844"/>
            <a:ext cx="524934" cy="622072"/>
          </a:xfrm>
          <a:prstGeom prst="rect">
            <a:avLst/>
          </a:prstGeom>
          <a:noFill/>
          <a:ln w="9525">
            <a:noFill/>
            <a:miter lim="800000"/>
            <a:headEnd/>
            <a:tailEnd/>
          </a:ln>
        </p:spPr>
      </p:pic>
      <p:pic>
        <p:nvPicPr>
          <p:cNvPr id="2" name="Picture 1" descr="Screen Shot 2015-07-04 at 9.33.0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134" y="1727201"/>
            <a:ext cx="8738973" cy="4318000"/>
          </a:xfrm>
          <a:prstGeom prst="rect">
            <a:avLst/>
          </a:prstGeom>
        </p:spPr>
      </p:pic>
      <p:pic>
        <p:nvPicPr>
          <p:cNvPr id="5" name="Picture 4" descr="IMG_092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80384">
            <a:off x="4436532" y="-203201"/>
            <a:ext cx="4831644" cy="3623733"/>
          </a:xfrm>
          <a:prstGeom prst="rect">
            <a:avLst/>
          </a:prstGeom>
          <a:ln>
            <a:noFill/>
          </a:ln>
          <a:effectLst>
            <a:outerShdw blurRad="292100" dist="139700" dir="2700000" algn="tl" rotWithShape="0">
              <a:srgbClr val="333333">
                <a:alpha val="65000"/>
              </a:srgbClr>
            </a:outerShdw>
          </a:effectLst>
        </p:spPr>
      </p:pic>
      <p:pic>
        <p:nvPicPr>
          <p:cNvPr id="11" name="Picture 10" descr="IMG_0924.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093440">
            <a:off x="95954" y="76553"/>
            <a:ext cx="4470399" cy="3352799"/>
          </a:xfrm>
          <a:prstGeom prst="rect">
            <a:avLst/>
          </a:prstGeom>
          <a:ln>
            <a:noFill/>
          </a:ln>
          <a:effectLst>
            <a:outerShdw blurRad="292100" dist="139700" dir="2700000" algn="tl" rotWithShape="0">
              <a:srgbClr val="333333">
                <a:alpha val="65000"/>
              </a:srgbClr>
            </a:outerShdw>
          </a:effectLst>
        </p:spPr>
      </p:pic>
      <p:pic>
        <p:nvPicPr>
          <p:cNvPr id="12" name="Picture 11" descr="IMG_0927.JPG"/>
          <p:cNvPicPr>
            <a:picLocks noChangeAspect="1"/>
          </p:cNvPicPr>
          <p:nvPr/>
        </p:nvPicPr>
        <p:blipFill>
          <a:blip r:embed="rId7">
            <a:alphaModFix/>
            <a:extLst>
              <a:ext uri="{28A0092B-C50C-407E-A947-70E740481C1C}">
                <a14:useLocalDpi xmlns:a14="http://schemas.microsoft.com/office/drawing/2010/main" val="0"/>
              </a:ext>
            </a:extLst>
          </a:blip>
          <a:stretch>
            <a:fillRect/>
          </a:stretch>
        </p:blipFill>
        <p:spPr>
          <a:xfrm rot="184197">
            <a:off x="2361149" y="2277164"/>
            <a:ext cx="4854222" cy="3640666"/>
          </a:xfrm>
          <a:prstGeom prst="rect">
            <a:avLst/>
          </a:prstGeom>
          <a:ln>
            <a:noFill/>
          </a:ln>
          <a:effectLst>
            <a:outerShdw blurRad="292100" dist="139700" dir="2700000" algn="tl" rotWithShape="0">
              <a:srgbClr val="333333">
                <a:alpha val="65000"/>
              </a:srgbClr>
            </a:outerShdw>
          </a:effectLst>
        </p:spPr>
      </p:pic>
      <p:pic>
        <p:nvPicPr>
          <p:cNvPr id="13" name="Picture 12" descr="Screen Shot 2015-07-04 at 9.35.28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69075">
            <a:off x="73594" y="2635417"/>
            <a:ext cx="8993113" cy="9351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2632330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2000" fill="hold"/>
                                        <p:tgtEl>
                                          <p:spTgt spid="5"/>
                                        </p:tgtEl>
                                        <p:attrNameLst>
                                          <p:attrName>ppt_w</p:attrName>
                                        </p:attrNameLst>
                                      </p:cBhvr>
                                      <p:tavLst>
                                        <p:tav tm="0">
                                          <p:val>
                                            <p:strVal val="#ppt_w*0.70"/>
                                          </p:val>
                                        </p:tav>
                                        <p:tav tm="100000">
                                          <p:val>
                                            <p:strVal val="#ppt_w"/>
                                          </p:val>
                                        </p:tav>
                                      </p:tavLst>
                                    </p:anim>
                                    <p:anim calcmode="lin" valueType="num">
                                      <p:cBhvr>
                                        <p:cTn id="13" dur="2000" fill="hold"/>
                                        <p:tgtEl>
                                          <p:spTgt spid="5"/>
                                        </p:tgtEl>
                                        <p:attrNameLst>
                                          <p:attrName>ppt_h</p:attrName>
                                        </p:attrNameLst>
                                      </p:cBhvr>
                                      <p:tavLst>
                                        <p:tav tm="0">
                                          <p:val>
                                            <p:strVal val="#ppt_h"/>
                                          </p:val>
                                        </p:tav>
                                        <p:tav tm="100000">
                                          <p:val>
                                            <p:strVal val="#ppt_h"/>
                                          </p:val>
                                        </p:tav>
                                      </p:tavLst>
                                    </p:anim>
                                    <p:animEffect transition="in" filter="fade">
                                      <p:cBhvr>
                                        <p:cTn id="14" dur="2000"/>
                                        <p:tgtEl>
                                          <p:spTgt spid="5"/>
                                        </p:tgtEl>
                                      </p:cBhvr>
                                    </p:animEffect>
                                  </p:childTnLst>
                                </p:cTn>
                              </p:par>
                            </p:childTnLst>
                          </p:cTn>
                        </p:par>
                        <p:par>
                          <p:cTn id="15" fill="hold">
                            <p:stCondLst>
                              <p:cond delay="2000"/>
                            </p:stCondLst>
                            <p:childTnLst>
                              <p:par>
                                <p:cTn id="16" presetID="55"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2000" fill="hold"/>
                                        <p:tgtEl>
                                          <p:spTgt spid="11"/>
                                        </p:tgtEl>
                                        <p:attrNameLst>
                                          <p:attrName>ppt_w</p:attrName>
                                        </p:attrNameLst>
                                      </p:cBhvr>
                                      <p:tavLst>
                                        <p:tav tm="0">
                                          <p:val>
                                            <p:strVal val="#ppt_w*0.70"/>
                                          </p:val>
                                        </p:tav>
                                        <p:tav tm="100000">
                                          <p:val>
                                            <p:strVal val="#ppt_w"/>
                                          </p:val>
                                        </p:tav>
                                      </p:tavLst>
                                    </p:anim>
                                    <p:anim calcmode="lin" valueType="num">
                                      <p:cBhvr>
                                        <p:cTn id="19" dur="2000" fill="hold"/>
                                        <p:tgtEl>
                                          <p:spTgt spid="11"/>
                                        </p:tgtEl>
                                        <p:attrNameLst>
                                          <p:attrName>ppt_h</p:attrName>
                                        </p:attrNameLst>
                                      </p:cBhvr>
                                      <p:tavLst>
                                        <p:tav tm="0">
                                          <p:val>
                                            <p:strVal val="#ppt_h"/>
                                          </p:val>
                                        </p:tav>
                                        <p:tav tm="100000">
                                          <p:val>
                                            <p:strVal val="#ppt_h"/>
                                          </p:val>
                                        </p:tav>
                                      </p:tavLst>
                                    </p:anim>
                                    <p:animEffect transition="in" filter="fade">
                                      <p:cBhvr>
                                        <p:cTn id="20" dur="2000"/>
                                        <p:tgtEl>
                                          <p:spTgt spid="11"/>
                                        </p:tgtEl>
                                      </p:cBhvr>
                                    </p:animEffect>
                                  </p:childTnLst>
                                </p:cTn>
                              </p:par>
                            </p:childTnLst>
                          </p:cTn>
                        </p:par>
                        <p:par>
                          <p:cTn id="21" fill="hold">
                            <p:stCondLst>
                              <p:cond delay="4000"/>
                            </p:stCondLst>
                            <p:childTnLst>
                              <p:par>
                                <p:cTn id="22" presetID="55"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2000" fill="hold"/>
                                        <p:tgtEl>
                                          <p:spTgt spid="12"/>
                                        </p:tgtEl>
                                        <p:attrNameLst>
                                          <p:attrName>ppt_w</p:attrName>
                                        </p:attrNameLst>
                                      </p:cBhvr>
                                      <p:tavLst>
                                        <p:tav tm="0">
                                          <p:val>
                                            <p:strVal val="#ppt_w*0.70"/>
                                          </p:val>
                                        </p:tav>
                                        <p:tav tm="100000">
                                          <p:val>
                                            <p:strVal val="#ppt_w"/>
                                          </p:val>
                                        </p:tav>
                                      </p:tavLst>
                                    </p:anim>
                                    <p:anim calcmode="lin" valueType="num">
                                      <p:cBhvr>
                                        <p:cTn id="25" dur="2000" fill="hold"/>
                                        <p:tgtEl>
                                          <p:spTgt spid="12"/>
                                        </p:tgtEl>
                                        <p:attrNameLst>
                                          <p:attrName>ppt_h</p:attrName>
                                        </p:attrNameLst>
                                      </p:cBhvr>
                                      <p:tavLst>
                                        <p:tav tm="0">
                                          <p:val>
                                            <p:strVal val="#ppt_h"/>
                                          </p:val>
                                        </p:tav>
                                        <p:tav tm="100000">
                                          <p:val>
                                            <p:strVal val="#ppt_h"/>
                                          </p:val>
                                        </p:tav>
                                      </p:tavLst>
                                    </p:anim>
                                    <p:animEffect transition="in" filter="fade">
                                      <p:cBhvr>
                                        <p:cTn id="26" dur="2000"/>
                                        <p:tgtEl>
                                          <p:spTgt spid="12"/>
                                        </p:tgtEl>
                                      </p:cBhvr>
                                    </p:animEffect>
                                  </p:childTnLst>
                                </p:cTn>
                              </p:par>
                            </p:childTnLst>
                          </p:cTn>
                        </p:par>
                        <p:par>
                          <p:cTn id="27" fill="hold">
                            <p:stCondLst>
                              <p:cond delay="6000"/>
                            </p:stCondLst>
                            <p:childTnLst>
                              <p:par>
                                <p:cTn id="28" presetID="53" presetClass="entr" presetSubtype="16"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588933"/>
            <a:ext cx="9143999" cy="15917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2"/>
          <a:stretch>
            <a:fillRect/>
          </a:stretch>
        </p:blipFill>
        <p:spPr>
          <a:xfrm>
            <a:off x="1754500" y="4133253"/>
            <a:ext cx="2573516" cy="2047414"/>
          </a:xfrm>
          <a:prstGeom prst="rect">
            <a:avLst/>
          </a:prstGeom>
        </p:spPr>
      </p:pic>
      <p:pic>
        <p:nvPicPr>
          <p:cNvPr id="6" name="Picture 5"/>
          <p:cNvPicPr>
            <a:picLocks noChangeAspect="1"/>
          </p:cNvPicPr>
          <p:nvPr/>
        </p:nvPicPr>
        <p:blipFill rotWithShape="1">
          <a:blip r:embed="rId3"/>
          <a:srcRect r="76600"/>
          <a:stretch/>
        </p:blipFill>
        <p:spPr>
          <a:xfrm>
            <a:off x="50801" y="6210299"/>
            <a:ext cx="665602" cy="665091"/>
          </a:xfrm>
          <a:prstGeom prst="rect">
            <a:avLst/>
          </a:prstGeom>
        </p:spPr>
      </p:pic>
      <p:pic>
        <p:nvPicPr>
          <p:cNvPr id="7" name="Picture 6"/>
          <p:cNvPicPr>
            <a:picLocks noChangeAspect="1" noChangeArrowheads="1"/>
          </p:cNvPicPr>
          <p:nvPr/>
        </p:nvPicPr>
        <p:blipFill>
          <a:blip r:embed="rId4" cstate="print"/>
          <a:srcRect/>
          <a:stretch>
            <a:fillRect/>
          </a:stretch>
        </p:blipFill>
        <p:spPr bwMode="auto">
          <a:xfrm>
            <a:off x="8585200" y="6202844"/>
            <a:ext cx="524934" cy="622072"/>
          </a:xfrm>
          <a:prstGeom prst="rect">
            <a:avLst/>
          </a:prstGeom>
          <a:noFill/>
          <a:ln w="9525">
            <a:noFill/>
            <a:miter lim="800000"/>
            <a:headEnd/>
            <a:tailEnd/>
          </a:ln>
        </p:spPr>
      </p:pic>
      <p:pic>
        <p:nvPicPr>
          <p:cNvPr id="10" name="Picture 9" descr="IMG_138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37116">
            <a:off x="4207528" y="1815342"/>
            <a:ext cx="5546073" cy="4159555"/>
          </a:xfrm>
          <a:prstGeom prst="rect">
            <a:avLst/>
          </a:prstGeom>
        </p:spPr>
      </p:pic>
      <p:pic>
        <p:nvPicPr>
          <p:cNvPr id="13" name="Picture 12"/>
          <p:cNvPicPr>
            <a:picLocks noChangeAspect="1"/>
          </p:cNvPicPr>
          <p:nvPr/>
        </p:nvPicPr>
        <p:blipFill>
          <a:blip r:embed="rId6"/>
          <a:stretch>
            <a:fillRect/>
          </a:stretch>
        </p:blipFill>
        <p:spPr>
          <a:xfrm>
            <a:off x="5892800" y="0"/>
            <a:ext cx="2692400" cy="1524000"/>
          </a:xfrm>
          <a:prstGeom prst="rect">
            <a:avLst/>
          </a:prstGeom>
        </p:spPr>
      </p:pic>
      <p:pic>
        <p:nvPicPr>
          <p:cNvPr id="11" name="Picture 10" descr="IMG_1388.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316095">
            <a:off x="0" y="-729254"/>
            <a:ext cx="5749895" cy="4810187"/>
          </a:xfrm>
          <a:prstGeom prst="rect">
            <a:avLst/>
          </a:prstGeom>
        </p:spPr>
      </p:pic>
    </p:spTree>
    <p:extLst>
      <p:ext uri="{BB962C8B-B14F-4D97-AF65-F5344CB8AC3E}">
        <p14:creationId xmlns:p14="http://schemas.microsoft.com/office/powerpoint/2010/main" val="27248941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3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 calcmode="lin" valueType="num">
                                      <p:cBhvr>
                                        <p:cTn id="15" dur="1000" fill="hold"/>
                                        <p:tgtEl>
                                          <p:spTgt spid="13"/>
                                        </p:tgtEl>
                                        <p:attrNameLst>
                                          <p:attrName>style.rotation</p:attrName>
                                        </p:attrNameLst>
                                      </p:cBhvr>
                                      <p:tavLst>
                                        <p:tav tm="0">
                                          <p:val>
                                            <p:fltVal val="90"/>
                                          </p:val>
                                        </p:tav>
                                        <p:tav tm="100000">
                                          <p:val>
                                            <p:fltVal val="0"/>
                                          </p:val>
                                        </p:tav>
                                      </p:tavLst>
                                    </p:anim>
                                    <p:animEffect transition="in" filter="fade">
                                      <p:cBhvr>
                                        <p:cTn id="16" dur="1000"/>
                                        <p:tgtEl>
                                          <p:spTgt spid="13"/>
                                        </p:tgtEl>
                                      </p:cBhvr>
                                    </p:animEffect>
                                  </p:childTnLst>
                                </p:cTn>
                              </p:par>
                            </p:childTnLst>
                          </p:cTn>
                        </p:par>
                        <p:par>
                          <p:cTn id="17" fill="hold">
                            <p:stCondLst>
                              <p:cond delay="1000"/>
                            </p:stCondLst>
                            <p:childTnLst>
                              <p:par>
                                <p:cTn id="18" presetID="53" presetClass="entr" presetSubtype="16" fill="hold" nodeType="afterEffect">
                                  <p:stCondLst>
                                    <p:cond delay="300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ppt_w</p:attrName>
                                        </p:attrNameLst>
                                      </p:cBhvr>
                                      <p:tavLst>
                                        <p:tav tm="0">
                                          <p:val>
                                            <p:fltVal val="0"/>
                                          </p:val>
                                        </p:tav>
                                        <p:tav tm="100000">
                                          <p:val>
                                            <p:strVal val="#ppt_w"/>
                                          </p:val>
                                        </p:tav>
                                      </p:tavLst>
                                    </p:anim>
                                    <p:anim calcmode="lin" valueType="num">
                                      <p:cBhvr>
                                        <p:cTn id="21" dur="1000" fill="hold"/>
                                        <p:tgtEl>
                                          <p:spTgt spid="14"/>
                                        </p:tgtEl>
                                        <p:attrNameLst>
                                          <p:attrName>ppt_h</p:attrName>
                                        </p:attrNameLst>
                                      </p:cBhvr>
                                      <p:tavLst>
                                        <p:tav tm="0">
                                          <p:val>
                                            <p:fltVal val="0"/>
                                          </p:val>
                                        </p:tav>
                                        <p:tav tm="100000">
                                          <p:val>
                                            <p:strVal val="#ppt_h"/>
                                          </p:val>
                                        </p:tav>
                                      </p:tavLst>
                                    </p:anim>
                                    <p:animEffect transition="in" filter="fade">
                                      <p:cBhvr>
                                        <p:cTn id="22" dur="1000"/>
                                        <p:tgtEl>
                                          <p:spTgt spid="14"/>
                                        </p:tgtEl>
                                      </p:cBhvr>
                                    </p:animEffect>
                                  </p:childTnLst>
                                </p:cTn>
                              </p:par>
                              <p:par>
                                <p:cTn id="23" presetID="53" presetClass="entr" presetSubtype="16" fill="hold" nodeType="withEffect">
                                  <p:stCondLst>
                                    <p:cond delay="300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Effect transition="in" filter="fade">
                                      <p:cBhvr>
                                        <p:cTn id="2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588933"/>
            <a:ext cx="9143999" cy="15917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4"/>
          <a:srcRect r="76600"/>
          <a:stretch/>
        </p:blipFill>
        <p:spPr>
          <a:xfrm>
            <a:off x="50801" y="6210299"/>
            <a:ext cx="665602" cy="665091"/>
          </a:xfrm>
          <a:prstGeom prst="rect">
            <a:avLst/>
          </a:prstGeom>
        </p:spPr>
      </p:pic>
      <p:pic>
        <p:nvPicPr>
          <p:cNvPr id="7" name="Picture 6"/>
          <p:cNvPicPr>
            <a:picLocks noChangeAspect="1" noChangeArrowheads="1"/>
          </p:cNvPicPr>
          <p:nvPr/>
        </p:nvPicPr>
        <p:blipFill>
          <a:blip r:embed="rId5" cstate="print"/>
          <a:srcRect/>
          <a:stretch>
            <a:fillRect/>
          </a:stretch>
        </p:blipFill>
        <p:spPr bwMode="auto">
          <a:xfrm>
            <a:off x="8585200" y="6202844"/>
            <a:ext cx="524934" cy="622072"/>
          </a:xfrm>
          <a:prstGeom prst="rect">
            <a:avLst/>
          </a:prstGeom>
          <a:noFill/>
          <a:ln w="9525">
            <a:noFill/>
            <a:miter lim="800000"/>
            <a:headEnd/>
            <a:tailEnd/>
          </a:ln>
        </p:spPr>
      </p:pic>
      <p:pic>
        <p:nvPicPr>
          <p:cNvPr id="8" name="Picture 7" descr="IMG_013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51525" cy="5147733"/>
          </a:xfrm>
          <a:prstGeom prst="rect">
            <a:avLst/>
          </a:prstGeom>
        </p:spPr>
      </p:pic>
      <p:pic>
        <p:nvPicPr>
          <p:cNvPr id="3" name="Picture 2" descr="IMG_0105.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008968"/>
            <a:ext cx="9144000" cy="2171700"/>
          </a:xfrm>
          <a:prstGeom prst="rect">
            <a:avLst/>
          </a:prstGeom>
        </p:spPr>
      </p:pic>
      <p:sp>
        <p:nvSpPr>
          <p:cNvPr id="9" name="Rectangle 8"/>
          <p:cNvSpPr/>
          <p:nvPr/>
        </p:nvSpPr>
        <p:spPr>
          <a:xfrm>
            <a:off x="-118533" y="-118533"/>
            <a:ext cx="9448800" cy="629920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IMG_0111.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449584">
            <a:off x="1473198" y="677334"/>
            <a:ext cx="6276621" cy="4707466"/>
          </a:xfrm>
          <a:prstGeom prst="rect">
            <a:avLst/>
          </a:prstGeom>
          <a:ln>
            <a:noFill/>
          </a:ln>
          <a:effectLst>
            <a:outerShdw blurRad="292100" dist="139700" dir="2700000" algn="tl" rotWithShape="0">
              <a:srgbClr val="333333">
                <a:alpha val="65000"/>
              </a:srgbClr>
            </a:outerShdw>
          </a:effectLst>
        </p:spPr>
      </p:pic>
      <p:pic>
        <p:nvPicPr>
          <p:cNvPr id="2" name="Next Up Fight for 15_mpeg1video.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62842" y="-1"/>
            <a:ext cx="8240891" cy="6180668"/>
          </a:xfrm>
          <a:prstGeom prst="rect">
            <a:avLst/>
          </a:prstGeom>
        </p:spPr>
      </p:pic>
    </p:spTree>
    <p:extLst>
      <p:ext uri="{BB962C8B-B14F-4D97-AF65-F5344CB8AC3E}">
        <p14:creationId xmlns:p14="http://schemas.microsoft.com/office/powerpoint/2010/main" val="301708312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Scale>
                                      <p:cBhvr>
                                        <p:cTn id="7"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
                                        </p:tgtEl>
                                        <p:attrNameLst>
                                          <p:attrName>ppt_x</p:attrName>
                                          <p:attrName>ppt_y</p:attrName>
                                        </p:attrNameLst>
                                      </p:cBhvr>
                                    </p:animMotion>
                                    <p:animEffect transition="in" filter="fade">
                                      <p:cBhvr>
                                        <p:cTn id="9" dur="1000"/>
                                        <p:tgtEl>
                                          <p:spTgt spid="8"/>
                                        </p:tgtEl>
                                      </p:cBhvr>
                                    </p:animEffect>
                                  </p:childTnLst>
                                </p:cTn>
                              </p:par>
                            </p:childTnLst>
                          </p:cTn>
                        </p:par>
                        <p:par>
                          <p:cTn id="10" fill="hold">
                            <p:stCondLst>
                              <p:cond delay="1000"/>
                            </p:stCondLst>
                            <p:childTnLst>
                              <p:par>
                                <p:cTn id="11" presetID="30" presetClass="entr" presetSubtype="0" fill="hold" nodeType="afterEffect">
                                  <p:stCondLst>
                                    <p:cond delay="10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600" decel="100000"/>
                                        <p:tgtEl>
                                          <p:spTgt spid="3"/>
                                        </p:tgtEl>
                                      </p:cBhvr>
                                    </p:animEffect>
                                    <p:anim calcmode="lin" valueType="num">
                                      <p:cBhvr>
                                        <p:cTn id="14" dur="1600" decel="100000" fill="hold"/>
                                        <p:tgtEl>
                                          <p:spTgt spid="3"/>
                                        </p:tgtEl>
                                        <p:attrNameLst>
                                          <p:attrName>style.rotation</p:attrName>
                                        </p:attrNameLst>
                                      </p:cBhvr>
                                      <p:tavLst>
                                        <p:tav tm="0">
                                          <p:val>
                                            <p:fltVal val="-90"/>
                                          </p:val>
                                        </p:tav>
                                        <p:tav tm="100000">
                                          <p:val>
                                            <p:fltVal val="0"/>
                                          </p:val>
                                        </p:tav>
                                      </p:tavLst>
                                    </p:anim>
                                    <p:anim calcmode="lin" valueType="num">
                                      <p:cBhvr>
                                        <p:cTn id="15" dur="1600" decel="100000" fill="hold"/>
                                        <p:tgtEl>
                                          <p:spTgt spid="3"/>
                                        </p:tgtEl>
                                        <p:attrNameLst>
                                          <p:attrName>ppt_x</p:attrName>
                                        </p:attrNameLst>
                                      </p:cBhvr>
                                      <p:tavLst>
                                        <p:tav tm="0">
                                          <p:val>
                                            <p:strVal val="#ppt_x+0.4"/>
                                          </p:val>
                                        </p:tav>
                                        <p:tav tm="100000">
                                          <p:val>
                                            <p:strVal val="#ppt_x-0.05"/>
                                          </p:val>
                                        </p:tav>
                                      </p:tavLst>
                                    </p:anim>
                                    <p:anim calcmode="lin" valueType="num">
                                      <p:cBhvr>
                                        <p:cTn id="16" dur="1600" decel="100000" fill="hold"/>
                                        <p:tgtEl>
                                          <p:spTgt spid="3"/>
                                        </p:tgtEl>
                                        <p:attrNameLst>
                                          <p:attrName>ppt_y</p:attrName>
                                        </p:attrNameLst>
                                      </p:cBhvr>
                                      <p:tavLst>
                                        <p:tav tm="0">
                                          <p:val>
                                            <p:strVal val="#ppt_y-0.4"/>
                                          </p:val>
                                        </p:tav>
                                        <p:tav tm="100000">
                                          <p:val>
                                            <p:strVal val="#ppt_y+0.1"/>
                                          </p:val>
                                        </p:tav>
                                      </p:tavLst>
                                    </p:anim>
                                    <p:anim calcmode="lin" valueType="num">
                                      <p:cBhvr>
                                        <p:cTn id="17" dur="400" accel="100000" fill="hold">
                                          <p:stCondLst>
                                            <p:cond delay="1600"/>
                                          </p:stCondLst>
                                        </p:cTn>
                                        <p:tgtEl>
                                          <p:spTgt spid="3"/>
                                        </p:tgtEl>
                                        <p:attrNameLst>
                                          <p:attrName>ppt_x</p:attrName>
                                        </p:attrNameLst>
                                      </p:cBhvr>
                                      <p:tavLst>
                                        <p:tav tm="0">
                                          <p:val>
                                            <p:strVal val="#ppt_x-0.05"/>
                                          </p:val>
                                        </p:tav>
                                        <p:tav tm="100000">
                                          <p:val>
                                            <p:strVal val="#ppt_x"/>
                                          </p:val>
                                        </p:tav>
                                      </p:tavLst>
                                    </p:anim>
                                    <p:anim calcmode="lin" valueType="num">
                                      <p:cBhvr>
                                        <p:cTn id="18" dur="400" accel="100000" fill="hold">
                                          <p:stCondLst>
                                            <p:cond delay="1600"/>
                                          </p:stCondLst>
                                        </p:cTn>
                                        <p:tgtEl>
                                          <p:spTgt spid="3"/>
                                        </p:tgtEl>
                                        <p:attrNameLst>
                                          <p:attrName>ppt_y</p:attrName>
                                        </p:attrNameLst>
                                      </p:cBhvr>
                                      <p:tavLst>
                                        <p:tav tm="0">
                                          <p:val>
                                            <p:strVal val="#ppt_y+0.1"/>
                                          </p:val>
                                        </p:tav>
                                        <p:tav tm="100000">
                                          <p:val>
                                            <p:strVal val="#ppt_y"/>
                                          </p:val>
                                        </p:tav>
                                      </p:tavLst>
                                    </p:anim>
                                  </p:childTnLst>
                                </p:cTn>
                              </p:par>
                            </p:childTnLst>
                          </p:cTn>
                        </p:par>
                        <p:par>
                          <p:cTn id="19" fill="hold">
                            <p:stCondLst>
                              <p:cond delay="4000"/>
                            </p:stCondLst>
                            <p:childTnLst>
                              <p:par>
                                <p:cTn id="20" presetID="15" presetClass="entr" presetSubtype="0" fill="hold" nodeType="afterEffect">
                                  <p:stCondLst>
                                    <p:cond delay="1000"/>
                                  </p:stCondLst>
                                  <p:childTnLst>
                                    <p:set>
                                      <p:cBhvr>
                                        <p:cTn id="21" dur="1" fill="hold">
                                          <p:stCondLst>
                                            <p:cond delay="0"/>
                                          </p:stCondLst>
                                        </p:cTn>
                                        <p:tgtEl>
                                          <p:spTgt spid="5"/>
                                        </p:tgtEl>
                                        <p:attrNameLst>
                                          <p:attrName>style.visibility</p:attrName>
                                        </p:attrNameLst>
                                      </p:cBhvr>
                                      <p:to>
                                        <p:strVal val="visible"/>
                                      </p:to>
                                    </p:set>
                                    <p:anim calcmode="lin" valueType="num">
                                      <p:cBhvr>
                                        <p:cTn id="22" dur="2000" fill="hold"/>
                                        <p:tgtEl>
                                          <p:spTgt spid="5"/>
                                        </p:tgtEl>
                                        <p:attrNameLst>
                                          <p:attrName>ppt_w</p:attrName>
                                        </p:attrNameLst>
                                      </p:cBhvr>
                                      <p:tavLst>
                                        <p:tav tm="0">
                                          <p:val>
                                            <p:fltVal val="0"/>
                                          </p:val>
                                        </p:tav>
                                        <p:tav tm="100000">
                                          <p:val>
                                            <p:strVal val="#ppt_w"/>
                                          </p:val>
                                        </p:tav>
                                      </p:tavLst>
                                    </p:anim>
                                    <p:anim calcmode="lin" valueType="num">
                                      <p:cBhvr>
                                        <p:cTn id="23" dur="2000" fill="hold"/>
                                        <p:tgtEl>
                                          <p:spTgt spid="5"/>
                                        </p:tgtEl>
                                        <p:attrNameLst>
                                          <p:attrName>ppt_h</p:attrName>
                                        </p:attrNameLst>
                                      </p:cBhvr>
                                      <p:tavLst>
                                        <p:tav tm="0">
                                          <p:val>
                                            <p:fltVal val="0"/>
                                          </p:val>
                                        </p:tav>
                                        <p:tav tm="100000">
                                          <p:val>
                                            <p:strVal val="#ppt_h"/>
                                          </p:val>
                                        </p:tav>
                                      </p:tavLst>
                                    </p:anim>
                                    <p:anim calcmode="lin" valueType="num">
                                      <p:cBhvr>
                                        <p:cTn id="24" dur="2000" fill="hold"/>
                                        <p:tgtEl>
                                          <p:spTgt spid="5"/>
                                        </p:tgtEl>
                                        <p:attrNameLst>
                                          <p:attrName>ppt_x</p:attrName>
                                        </p:attrNameLst>
                                      </p:cBhvr>
                                      <p:tavLst>
                                        <p:tav tm="0" fmla="#ppt_x+(cos(-2*pi*(1-$))*-#ppt_x-sin(-2*pi*(1-$))*(1-#ppt_y))*(1-$)">
                                          <p:val>
                                            <p:fltVal val="0"/>
                                          </p:val>
                                        </p:tav>
                                        <p:tav tm="100000">
                                          <p:val>
                                            <p:fltVal val="1"/>
                                          </p:val>
                                        </p:tav>
                                      </p:tavLst>
                                    </p:anim>
                                    <p:anim calcmode="lin" valueType="num">
                                      <p:cBhvr>
                                        <p:cTn id="25" dur="2000" fill="hold"/>
                                        <p:tgtEl>
                                          <p:spTgt spid="5"/>
                                        </p:tgtEl>
                                        <p:attrNameLst>
                                          <p:attrName>ppt_y</p:attrName>
                                        </p:attrNameLst>
                                      </p:cBhvr>
                                      <p:tavLst>
                                        <p:tav tm="0" fmla="#ppt_y+(sin(-2*pi*(1-$))*-#ppt_x+cos(-2*pi*(1-$))*(1-#ppt_y))*(1-$)">
                                          <p:val>
                                            <p:fltVal val="0"/>
                                          </p:val>
                                        </p:tav>
                                        <p:tav tm="100000">
                                          <p:val>
                                            <p:fltVal val="1"/>
                                          </p:val>
                                        </p:tav>
                                      </p:tavLst>
                                    </p:anim>
                                  </p:childTnLst>
                                </p:cTn>
                              </p:par>
                              <p:par>
                                <p:cTn id="26" presetID="9" presetClass="entr" presetSubtype="0" fill="hold" grpId="0" nodeType="withEffect">
                                  <p:stCondLst>
                                    <p:cond delay="1000"/>
                                  </p:stCondLst>
                                  <p:childTnLst>
                                    <p:set>
                                      <p:cBhvr>
                                        <p:cTn id="27" dur="1" fill="hold">
                                          <p:stCondLst>
                                            <p:cond delay="0"/>
                                          </p:stCondLst>
                                        </p:cTn>
                                        <p:tgtEl>
                                          <p:spTgt spid="9"/>
                                        </p:tgtEl>
                                        <p:attrNameLst>
                                          <p:attrName>style.visibility</p:attrName>
                                        </p:attrNameLst>
                                      </p:cBhvr>
                                      <p:to>
                                        <p:strVal val="visible"/>
                                      </p:to>
                                    </p:set>
                                    <p:animEffect transition="in" filter="dissolve">
                                      <p:cBhvr>
                                        <p:cTn id="28" dur="500"/>
                                        <p:tgtEl>
                                          <p:spTgt spid="9"/>
                                        </p:tgtEl>
                                      </p:cBhvr>
                                    </p:animEffect>
                                  </p:childTnLst>
                                </p:cTn>
                              </p:par>
                            </p:childTnLst>
                          </p:cTn>
                        </p:par>
                        <p:par>
                          <p:cTn id="29" fill="hold">
                            <p:stCondLst>
                              <p:cond delay="7000"/>
                            </p:stCondLst>
                            <p:childTnLst>
                              <p:par>
                                <p:cTn id="30" presetID="23" presetClass="entr" presetSubtype="16" fill="hold" nodeType="afterEffect">
                                  <p:stCondLst>
                                    <p:cond delay="200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childTnLst>
                                </p:cTn>
                              </p:par>
                            </p:childTnLst>
                          </p:cTn>
                        </p:par>
                        <p:par>
                          <p:cTn id="34" fill="hold">
                            <p:stCondLst>
                              <p:cond delay="9500"/>
                            </p:stCondLst>
                            <p:childTnLst>
                              <p:par>
                                <p:cTn id="35" presetID="1" presetClass="mediacall" presetSubtype="0" fill="hold" nodeType="afterEffect">
                                  <p:stCondLst>
                                    <p:cond delay="0"/>
                                  </p:stCondLst>
                                  <p:childTnLst>
                                    <p:cmd type="call" cmd="playFrom(0.0)">
                                      <p:cBhvr>
                                        <p:cTn id="36" dur="712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2"/>
                                        </p:tgtEl>
                                      </p:cBhvr>
                                    </p:cmd>
                                  </p:childTnLst>
                                </p:cTn>
                              </p:par>
                            </p:childTnLst>
                          </p:cTn>
                        </p:par>
                      </p:childTnLst>
                    </p:cTn>
                  </p:par>
                </p:childTnLst>
              </p:cTn>
              <p:nextCondLst>
                <p:cond evt="onClick" delay="0">
                  <p:tgtEl>
                    <p:spTgt spid="2"/>
                  </p:tgtEl>
                </p:cond>
              </p:nextCondLst>
            </p:seq>
            <p:video>
              <p:cMediaNode vol="80000">
                <p:cTn id="42" fill="hold" display="0">
                  <p:stCondLst>
                    <p:cond delay="indefinite"/>
                  </p:stCondLst>
                </p:cTn>
                <p:tgtEl>
                  <p:spTgt spid="2"/>
                </p:tgtEl>
              </p:cMediaNode>
            </p:video>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r="76600"/>
          <a:stretch/>
        </p:blipFill>
        <p:spPr>
          <a:xfrm>
            <a:off x="51201" y="5103875"/>
            <a:ext cx="1056437" cy="1055626"/>
          </a:xfrm>
          <a:prstGeom prst="rect">
            <a:avLst/>
          </a:prstGeom>
        </p:spPr>
      </p:pic>
      <p:pic>
        <p:nvPicPr>
          <p:cNvPr id="6" name="Picture 5"/>
          <p:cNvPicPr>
            <a:picLocks noChangeAspect="1" noChangeArrowheads="1"/>
          </p:cNvPicPr>
          <p:nvPr/>
        </p:nvPicPr>
        <p:blipFill>
          <a:blip r:embed="rId3" cstate="print"/>
          <a:srcRect/>
          <a:stretch>
            <a:fillRect/>
          </a:stretch>
        </p:blipFill>
        <p:spPr bwMode="auto">
          <a:xfrm>
            <a:off x="7666568" y="5121272"/>
            <a:ext cx="1405466" cy="1665544"/>
          </a:xfrm>
          <a:prstGeom prst="rect">
            <a:avLst/>
          </a:prstGeom>
          <a:noFill/>
          <a:ln w="9525">
            <a:noFill/>
            <a:miter lim="800000"/>
            <a:headEnd/>
            <a:tailEnd/>
          </a:ln>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9105" y="270933"/>
            <a:ext cx="6983968" cy="4714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773068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ppt_w*0.7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588933"/>
            <a:ext cx="9143999" cy="15917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2"/>
          <a:srcRect r="76600"/>
          <a:stretch/>
        </p:blipFill>
        <p:spPr>
          <a:xfrm>
            <a:off x="50801" y="6210299"/>
            <a:ext cx="665602" cy="665091"/>
          </a:xfrm>
          <a:prstGeom prst="rect">
            <a:avLst/>
          </a:prstGeom>
        </p:spPr>
      </p:pic>
      <p:pic>
        <p:nvPicPr>
          <p:cNvPr id="7" name="Picture 6"/>
          <p:cNvPicPr>
            <a:picLocks noChangeAspect="1" noChangeArrowheads="1"/>
          </p:cNvPicPr>
          <p:nvPr/>
        </p:nvPicPr>
        <p:blipFill>
          <a:blip r:embed="rId3" cstate="print"/>
          <a:srcRect/>
          <a:stretch>
            <a:fillRect/>
          </a:stretch>
        </p:blipFill>
        <p:spPr bwMode="auto">
          <a:xfrm>
            <a:off x="8585200" y="6202844"/>
            <a:ext cx="524934" cy="622072"/>
          </a:xfrm>
          <a:prstGeom prst="rect">
            <a:avLst/>
          </a:prstGeom>
          <a:noFill/>
          <a:ln w="9525">
            <a:noFill/>
            <a:miter lim="800000"/>
            <a:headEnd/>
            <a:tailEnd/>
          </a:ln>
        </p:spPr>
      </p:pic>
      <p:pic>
        <p:nvPicPr>
          <p:cNvPr id="8" name="Picture 7"/>
          <p:cNvPicPr>
            <a:picLocks noChangeAspect="1"/>
          </p:cNvPicPr>
          <p:nvPr/>
        </p:nvPicPr>
        <p:blipFill rotWithShape="1">
          <a:blip r:embed="rId2"/>
          <a:srcRect r="76600"/>
          <a:stretch/>
        </p:blipFill>
        <p:spPr>
          <a:xfrm>
            <a:off x="1845734" y="358773"/>
            <a:ext cx="5841999" cy="5837514"/>
          </a:xfrm>
          <a:prstGeom prst="rect">
            <a:avLst/>
          </a:prstGeom>
        </p:spPr>
      </p:pic>
      <p:sp>
        <p:nvSpPr>
          <p:cNvPr id="3" name="Rectangle 2"/>
          <p:cNvSpPr/>
          <p:nvPr/>
        </p:nvSpPr>
        <p:spPr>
          <a:xfrm>
            <a:off x="-203200" y="-118533"/>
            <a:ext cx="9499600" cy="6299200"/>
          </a:xfrm>
          <a:prstGeom prst="rect">
            <a:avLst/>
          </a:prstGeom>
          <a:solidFill>
            <a:schemeClr val="bg1">
              <a:alpha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800" dirty="0">
              <a:solidFill>
                <a:schemeClr val="accent3">
                  <a:lumMod val="60000"/>
                  <a:lumOff val="40000"/>
                </a:schemeClr>
              </a:solidFill>
              <a:latin typeface="Arial Black"/>
              <a:cs typeface="Arial Black"/>
            </a:endParaRPr>
          </a:p>
        </p:txBody>
      </p:sp>
      <p:sp>
        <p:nvSpPr>
          <p:cNvPr id="9" name="Title 1"/>
          <p:cNvSpPr txBox="1">
            <a:spLocks/>
          </p:cNvSpPr>
          <p:nvPr/>
        </p:nvSpPr>
        <p:spPr>
          <a:xfrm>
            <a:off x="-33866" y="1473851"/>
            <a:ext cx="9144000" cy="895169"/>
          </a:xfrm>
          <a:prstGeom prst="rect">
            <a:avLst/>
          </a:prstGeom>
        </p:spPr>
        <p:txBody>
          <a:bodyPr vert="horz" lIns="91440" tIns="45720" rIns="91440" bIns="9144" rtlCol="0" anchor="b">
            <a:noAutofit/>
          </a:bodyPr>
          <a:lstStyle>
            <a:lvl1pPr algn="l" defTabSz="914400" rtl="0" eaLnBrk="1" latinLnBrk="0" hangingPunct="1">
              <a:spcBef>
                <a:spcPct val="0"/>
              </a:spcBef>
              <a:buNone/>
              <a:defRPr sz="3200" kern="1200" cap="all" baseline="0">
                <a:solidFill>
                  <a:schemeClr val="tx1"/>
                </a:solidFill>
                <a:latin typeface="+mj-lt"/>
                <a:ea typeface="+mj-ea"/>
                <a:cs typeface="+mj-cs"/>
              </a:defRPr>
            </a:lvl1pPr>
          </a:lstStyle>
          <a:p>
            <a:pPr algn="ctr"/>
            <a:r>
              <a:rPr lang="en-US" sz="8800" dirty="0" smtClean="0">
                <a:solidFill>
                  <a:srgbClr val="5ACEF9"/>
                </a:solidFill>
                <a:effectLst>
                  <a:outerShdw blurRad="50800" dist="38100" dir="2700000" algn="tl" rotWithShape="0">
                    <a:prstClr val="black">
                      <a:alpha val="40000"/>
                    </a:prstClr>
                  </a:outerShdw>
                </a:effectLst>
                <a:latin typeface="Arial Black"/>
                <a:cs typeface="Arial Black"/>
              </a:rPr>
              <a:t>WHO BETTER</a:t>
            </a:r>
          </a:p>
        </p:txBody>
      </p:sp>
      <p:sp>
        <p:nvSpPr>
          <p:cNvPr id="10" name="Title 1"/>
          <p:cNvSpPr txBox="1">
            <a:spLocks/>
          </p:cNvSpPr>
          <p:nvPr/>
        </p:nvSpPr>
        <p:spPr>
          <a:xfrm>
            <a:off x="-33866" y="3996917"/>
            <a:ext cx="9144000" cy="895169"/>
          </a:xfrm>
          <a:prstGeom prst="rect">
            <a:avLst/>
          </a:prstGeom>
        </p:spPr>
        <p:txBody>
          <a:bodyPr vert="horz" lIns="91440" tIns="45720" rIns="91440" bIns="9144" rtlCol="0" anchor="b">
            <a:noAutofit/>
          </a:bodyPr>
          <a:lstStyle>
            <a:lvl1pPr algn="l" defTabSz="914400" rtl="0" eaLnBrk="1" latinLnBrk="0" hangingPunct="1">
              <a:spcBef>
                <a:spcPct val="0"/>
              </a:spcBef>
              <a:buNone/>
              <a:defRPr sz="3200" kern="1200" cap="all" baseline="0">
                <a:solidFill>
                  <a:schemeClr val="tx1"/>
                </a:solidFill>
                <a:latin typeface="+mj-lt"/>
                <a:ea typeface="+mj-ea"/>
                <a:cs typeface="+mj-cs"/>
              </a:defRPr>
            </a:lvl1pPr>
          </a:lstStyle>
          <a:p>
            <a:pPr algn="ctr"/>
            <a:r>
              <a:rPr lang="en-US" sz="8800" dirty="0" smtClean="0">
                <a:solidFill>
                  <a:srgbClr val="5ACEF9"/>
                </a:solidFill>
                <a:effectLst>
                  <a:outerShdw blurRad="50800" dist="38100" dir="2700000" algn="tl" rotWithShape="0">
                    <a:prstClr val="black">
                      <a:alpha val="40000"/>
                    </a:prstClr>
                  </a:outerShdw>
                </a:effectLst>
                <a:latin typeface="Arial Black"/>
                <a:cs typeface="Arial Black"/>
              </a:rPr>
              <a:t>THAN US?</a:t>
            </a:r>
          </a:p>
        </p:txBody>
      </p:sp>
    </p:spTree>
    <p:extLst>
      <p:ext uri="{BB962C8B-B14F-4D97-AF65-F5344CB8AC3E}">
        <p14:creationId xmlns:p14="http://schemas.microsoft.com/office/powerpoint/2010/main" val="19572889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37"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900" decel="100000" fill="hold"/>
                                        <p:tgtEl>
                                          <p:spTgt spid="9"/>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4" fill="hold">
                            <p:stCondLst>
                              <p:cond delay="1000"/>
                            </p:stCondLst>
                            <p:childTnLst>
                              <p:par>
                                <p:cTn id="15" presetID="37" presetClass="entr" presetSubtype="0" fill="hold" grpId="0" nodeType="afterEffect">
                                  <p:stCondLst>
                                    <p:cond delay="20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900" decel="100000" fill="hold"/>
                                        <p:tgtEl>
                                          <p:spTgt spid="10"/>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277707"/>
            <a:ext cx="8381999" cy="54864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2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cs typeface="Arial"/>
              </a:rPr>
              <a:t>CONSERVATIVE VICTORY 2010</a:t>
            </a:r>
            <a:endParaRPr lang="en-US" sz="4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a:cs typeface="Arial"/>
            </a:endParaRPr>
          </a:p>
        </p:txBody>
      </p:sp>
      <p:pic>
        <p:nvPicPr>
          <p:cNvPr id="5" name="Picture 4"/>
          <p:cNvPicPr>
            <a:picLocks noChangeAspect="1"/>
          </p:cNvPicPr>
          <p:nvPr/>
        </p:nvPicPr>
        <p:blipFill rotWithShape="1">
          <a:blip r:embed="rId2"/>
          <a:srcRect r="76600"/>
          <a:stretch/>
        </p:blipFill>
        <p:spPr>
          <a:xfrm>
            <a:off x="51201" y="5103875"/>
            <a:ext cx="1056437" cy="1055626"/>
          </a:xfrm>
          <a:prstGeom prst="rect">
            <a:avLst/>
          </a:prstGeom>
        </p:spPr>
      </p:pic>
      <p:pic>
        <p:nvPicPr>
          <p:cNvPr id="6" name="Picture 5"/>
          <p:cNvPicPr>
            <a:picLocks noChangeAspect="1" noChangeArrowheads="1"/>
          </p:cNvPicPr>
          <p:nvPr/>
        </p:nvPicPr>
        <p:blipFill>
          <a:blip r:embed="rId3" cstate="print"/>
          <a:srcRect/>
          <a:stretch>
            <a:fillRect/>
          </a:stretch>
        </p:blipFill>
        <p:spPr bwMode="auto">
          <a:xfrm>
            <a:off x="7666568" y="5121272"/>
            <a:ext cx="1405466" cy="1665544"/>
          </a:xfrm>
          <a:prstGeom prst="rect">
            <a:avLst/>
          </a:prstGeom>
          <a:noFill/>
          <a:ln w="9525">
            <a:noFill/>
            <a:miter lim="800000"/>
            <a:headEnd/>
            <a:tailEnd/>
          </a:ln>
        </p:spPr>
      </p:pic>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57201" y="1166511"/>
            <a:ext cx="2264899" cy="283952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5201" y="1166511"/>
            <a:ext cx="2264899" cy="2839525"/>
          </a:xfrm>
          <a:prstGeom prst="rect">
            <a:avLst/>
          </a:prstGeom>
        </p:spPr>
      </p:pic>
      <p:sp>
        <p:nvSpPr>
          <p:cNvPr id="9" name="Rectangle 8"/>
          <p:cNvSpPr/>
          <p:nvPr/>
        </p:nvSpPr>
        <p:spPr>
          <a:xfrm>
            <a:off x="321733" y="4165600"/>
            <a:ext cx="8517466" cy="630942"/>
          </a:xfrm>
          <a:prstGeom prst="rect">
            <a:avLst/>
          </a:prstGeom>
        </p:spPr>
        <p:txBody>
          <a:bodyPr wrap="square">
            <a:spAutoFit/>
          </a:bodyPr>
          <a:lstStyle/>
          <a:p>
            <a:pPr algn="ctr"/>
            <a:r>
              <a:rPr lang="en-US" sz="1700" i="1" dirty="0" smtClean="0">
                <a:effectLst/>
                <a:latin typeface="Arial" pitchFamily="34" charset="0"/>
                <a:cs typeface="Arial" pitchFamily="34" charset="0"/>
              </a:rPr>
              <a:t>"When fascism comes to America, it will be wrapped in the flag and carrying the cross." </a:t>
            </a:r>
          </a:p>
          <a:p>
            <a:pPr algn="ctr"/>
            <a:r>
              <a:rPr lang="en-US" sz="1600" i="1" dirty="0">
                <a:latin typeface="Arial" pitchFamily="34" charset="0"/>
                <a:cs typeface="Arial" pitchFamily="34" charset="0"/>
              </a:rPr>
              <a:t>	</a:t>
            </a:r>
            <a:r>
              <a:rPr lang="en-US" sz="1600" i="1" dirty="0" smtClean="0">
                <a:latin typeface="Arial" pitchFamily="34" charset="0"/>
                <a:cs typeface="Arial" pitchFamily="34" charset="0"/>
              </a:rPr>
              <a:t>												                                        								  </a:t>
            </a:r>
            <a:r>
              <a:rPr lang="en-US" i="1" dirty="0">
                <a:latin typeface="Arial" pitchFamily="34" charset="0"/>
                <a:cs typeface="Arial" pitchFamily="34" charset="0"/>
              </a:rPr>
              <a:t> </a:t>
            </a:r>
            <a:r>
              <a:rPr lang="en-US" i="1" dirty="0" smtClean="0">
                <a:latin typeface="Arial" pitchFamily="34" charset="0"/>
                <a:cs typeface="Arial" pitchFamily="34" charset="0"/>
              </a:rPr>
              <a:t>    </a:t>
            </a:r>
            <a:r>
              <a:rPr lang="en-US" i="1" dirty="0" smtClean="0">
                <a:effectLst/>
                <a:latin typeface="Arial" pitchFamily="34" charset="0"/>
                <a:cs typeface="Arial" pitchFamily="34" charset="0"/>
              </a:rPr>
              <a:t>- Sinclair Lewis</a:t>
            </a:r>
            <a:endParaRPr lang="en-US" i="1" dirty="0">
              <a:latin typeface="Arial" pitchFamily="34" charset="0"/>
              <a:cs typeface="Arial" pitchFamily="34" charset="0"/>
            </a:endParaRPr>
          </a:p>
        </p:txBody>
      </p:sp>
      <p:pic>
        <p:nvPicPr>
          <p:cNvPr id="10" name="Picture 2" descr="http://s3.amazonaws.com/dk-production/images/12960/large/Rick-Snyder-Clown.jpg?1355848020"/>
          <p:cNvPicPr>
            <a:picLocks noChangeAspect="1" noChangeArrowheads="1"/>
          </p:cNvPicPr>
          <p:nvPr/>
        </p:nvPicPr>
        <p:blipFill>
          <a:blip r:embed="rId6" cstate="print"/>
          <a:srcRect/>
          <a:stretch>
            <a:fillRect/>
          </a:stretch>
        </p:blipFill>
        <p:spPr bwMode="auto">
          <a:xfrm>
            <a:off x="6526237" y="1164166"/>
            <a:ext cx="2264899" cy="2839525"/>
          </a:xfrm>
          <a:prstGeom prst="rect">
            <a:avLst/>
          </a:prstGeom>
          <a:noFill/>
        </p:spPr>
      </p:pic>
    </p:spTree>
    <p:extLst>
      <p:ext uri="{BB962C8B-B14F-4D97-AF65-F5344CB8AC3E}">
        <p14:creationId xmlns:p14="http://schemas.microsoft.com/office/powerpoint/2010/main" val="25282526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p:tgtEl>
                                          <p:spTgt spid="8"/>
                                        </p:tgtEl>
                                        <p:attrNameLst>
                                          <p:attrName>ppt_y</p:attrName>
                                        </p:attrNameLst>
                                      </p:cBhvr>
                                      <p:tavLst>
                                        <p:tav tm="0">
                                          <p:val>
                                            <p:strVal val="#ppt_y+#ppt_h*1.125000"/>
                                          </p:val>
                                        </p:tav>
                                        <p:tav tm="100000">
                                          <p:val>
                                            <p:strVal val="#ppt_y"/>
                                          </p:val>
                                        </p:tav>
                                      </p:tavLst>
                                    </p:anim>
                                    <p:animEffect transition="in" filter="wipe(up)">
                                      <p:cBhvr>
                                        <p:cTn id="13" dur="500"/>
                                        <p:tgtEl>
                                          <p:spTgt spid="8"/>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p:tgtEl>
                                          <p:spTgt spid="10"/>
                                        </p:tgtEl>
                                        <p:attrNameLst>
                                          <p:attrName>ppt_y</p:attrName>
                                        </p:attrNameLst>
                                      </p:cBhvr>
                                      <p:tavLst>
                                        <p:tav tm="0">
                                          <p:val>
                                            <p:strVal val="#ppt_y+#ppt_h*1.125000"/>
                                          </p:val>
                                        </p:tav>
                                        <p:tav tm="100000">
                                          <p:val>
                                            <p:strVal val="#ppt_y"/>
                                          </p:val>
                                        </p:tav>
                                      </p:tavLst>
                                    </p:anim>
                                    <p:animEffect transition="in" filter="wipe(up)">
                                      <p:cBhvr>
                                        <p:cTn id="18" dur="500"/>
                                        <p:tgtEl>
                                          <p:spTgt spid="10"/>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rot="21224052">
            <a:off x="349877" y="640522"/>
            <a:ext cx="4328182" cy="4178072"/>
          </a:xfrm>
          <a:prstGeom prst="rect">
            <a:avLst/>
          </a:prstGeom>
          <a:effectLst>
            <a:outerShdw blurRad="50800" dist="38100" dir="2700000" algn="tl" rotWithShape="0">
              <a:prstClr val="black">
                <a:alpha val="40000"/>
              </a:prstClr>
            </a:outerShdw>
          </a:effectLst>
        </p:spPr>
      </p:pic>
      <p:pic>
        <p:nvPicPr>
          <p:cNvPr id="17" name="Picture 16"/>
          <p:cNvPicPr>
            <a:picLocks noChangeAspect="1"/>
          </p:cNvPicPr>
          <p:nvPr/>
        </p:nvPicPr>
        <p:blipFill>
          <a:blip r:embed="rId3"/>
          <a:stretch>
            <a:fillRect/>
          </a:stretch>
        </p:blipFill>
        <p:spPr>
          <a:xfrm rot="20774199">
            <a:off x="455573" y="2121903"/>
            <a:ext cx="3856842" cy="3918183"/>
          </a:xfrm>
          <a:prstGeom prst="rect">
            <a:avLst/>
          </a:prstGeom>
          <a:effectLst>
            <a:outerShdw blurRad="50800" dist="38100" dir="2700000" algn="tl" rotWithShape="0">
              <a:prstClr val="black">
                <a:alpha val="40000"/>
              </a:prstClr>
            </a:outerShdw>
          </a:effectLst>
        </p:spPr>
      </p:pic>
      <p:pic>
        <p:nvPicPr>
          <p:cNvPr id="18" name="Picture 17"/>
          <p:cNvPicPr>
            <a:picLocks noChangeAspect="1"/>
          </p:cNvPicPr>
          <p:nvPr/>
        </p:nvPicPr>
        <p:blipFill>
          <a:blip r:embed="rId4"/>
          <a:stretch>
            <a:fillRect/>
          </a:stretch>
        </p:blipFill>
        <p:spPr>
          <a:xfrm rot="302489">
            <a:off x="4884486" y="809420"/>
            <a:ext cx="3910038" cy="3829252"/>
          </a:xfrm>
          <a:prstGeom prst="rect">
            <a:avLst/>
          </a:prstGeom>
          <a:effectLst>
            <a:outerShdw blurRad="50800" dist="38100" dir="2700000" algn="tl" rotWithShape="0">
              <a:prstClr val="black">
                <a:alpha val="40000"/>
              </a:prstClr>
            </a:outerShdw>
          </a:effectLst>
        </p:spPr>
      </p:pic>
      <p:pic>
        <p:nvPicPr>
          <p:cNvPr id="19" name="Picture 18"/>
          <p:cNvPicPr>
            <a:picLocks noChangeAspect="1"/>
          </p:cNvPicPr>
          <p:nvPr/>
        </p:nvPicPr>
        <p:blipFill>
          <a:blip r:embed="rId5"/>
          <a:stretch>
            <a:fillRect/>
          </a:stretch>
        </p:blipFill>
        <p:spPr>
          <a:xfrm rot="654625">
            <a:off x="4928739" y="2241304"/>
            <a:ext cx="3598273" cy="4087210"/>
          </a:xfrm>
          <a:prstGeom prst="rect">
            <a:avLst/>
          </a:prstGeom>
          <a:effectLst>
            <a:outerShdw blurRad="50800" dist="38100" dir="2700000" algn="tl" rotWithShape="0">
              <a:prstClr val="black">
                <a:alpha val="40000"/>
              </a:prstClr>
            </a:outerShdw>
          </a:effectLst>
        </p:spPr>
      </p:pic>
      <p:pic>
        <p:nvPicPr>
          <p:cNvPr id="20" name="Picture 19"/>
          <p:cNvPicPr>
            <a:picLocks noChangeAspect="1"/>
          </p:cNvPicPr>
          <p:nvPr/>
        </p:nvPicPr>
        <p:blipFill>
          <a:blip r:embed="rId6"/>
          <a:stretch>
            <a:fillRect/>
          </a:stretch>
        </p:blipFill>
        <p:spPr>
          <a:xfrm>
            <a:off x="2716384" y="1410250"/>
            <a:ext cx="3687566" cy="4934606"/>
          </a:xfrm>
          <a:prstGeom prst="rect">
            <a:avLst/>
          </a:prstGeom>
          <a:effectLst>
            <a:outerShdw blurRad="50800" dist="38100" dir="2700000" algn="tl" rotWithShape="0">
              <a:prstClr val="black">
                <a:alpha val="40000"/>
              </a:prstClr>
            </a:outerShdw>
          </a:effectLst>
        </p:spPr>
      </p:pic>
      <p:sp>
        <p:nvSpPr>
          <p:cNvPr id="9" name="Rectangle 8"/>
          <p:cNvSpPr/>
          <p:nvPr/>
        </p:nvSpPr>
        <p:spPr>
          <a:xfrm>
            <a:off x="-1" y="362796"/>
            <a:ext cx="9143999" cy="649520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2" name="Picture 1"/>
          <p:cNvPicPr>
            <a:picLocks noChangeAspect="1"/>
          </p:cNvPicPr>
          <p:nvPr/>
        </p:nvPicPr>
        <p:blipFill>
          <a:blip r:embed="rId7"/>
          <a:stretch>
            <a:fillRect/>
          </a:stretch>
        </p:blipFill>
        <p:spPr>
          <a:xfrm>
            <a:off x="2029140" y="1193330"/>
            <a:ext cx="5229225" cy="5438775"/>
          </a:xfrm>
          <a:prstGeom prst="rect">
            <a:avLst/>
          </a:prstGeom>
          <a:effectLst>
            <a:outerShdw blurRad="50800" dist="38100" dir="2700000" sx="101000" sy="101000" algn="tl" rotWithShape="0">
              <a:prstClr val="black">
                <a:alpha val="40000"/>
              </a:prstClr>
            </a:outerShdw>
          </a:effectLst>
        </p:spPr>
      </p:pic>
      <p:sp>
        <p:nvSpPr>
          <p:cNvPr id="7" name="Pentagon 6"/>
          <p:cNvSpPr/>
          <p:nvPr/>
        </p:nvSpPr>
        <p:spPr>
          <a:xfrm>
            <a:off x="0" y="0"/>
            <a:ext cx="2286000" cy="609600"/>
          </a:xfrm>
          <a:prstGeom prst="homePlate">
            <a:avLst/>
          </a:prstGeom>
          <a:solidFill>
            <a:schemeClr val="tx2">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0000"/>
                </a:solidFill>
                <a:latin typeface="Arial"/>
                <a:cs typeface="Arial"/>
              </a:rPr>
              <a:t>2014</a:t>
            </a:r>
            <a:endParaRPr lang="en-US" sz="3600" dirty="0">
              <a:solidFill>
                <a:srgbClr val="000000"/>
              </a:solidFill>
              <a:latin typeface="Arial"/>
              <a:cs typeface="Arial"/>
            </a:endParaRPr>
          </a:p>
        </p:txBody>
      </p:sp>
    </p:spTree>
    <p:extLst>
      <p:ext uri="{BB962C8B-B14F-4D97-AF65-F5344CB8AC3E}">
        <p14:creationId xmlns:p14="http://schemas.microsoft.com/office/powerpoint/2010/main" val="107085795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2000" fill="hold"/>
                                        <p:tgtEl>
                                          <p:spTgt spid="16"/>
                                        </p:tgtEl>
                                        <p:attrNameLst>
                                          <p:attrName>ppt_w</p:attrName>
                                        </p:attrNameLst>
                                      </p:cBhvr>
                                      <p:tavLst>
                                        <p:tav tm="0">
                                          <p:val>
                                            <p:fltVal val="0"/>
                                          </p:val>
                                        </p:tav>
                                        <p:tav tm="100000">
                                          <p:val>
                                            <p:strVal val="#ppt_w"/>
                                          </p:val>
                                        </p:tav>
                                      </p:tavLst>
                                    </p:anim>
                                    <p:anim calcmode="lin" valueType="num">
                                      <p:cBhvr>
                                        <p:cTn id="11" dur="2000" fill="hold"/>
                                        <p:tgtEl>
                                          <p:spTgt spid="16"/>
                                        </p:tgtEl>
                                        <p:attrNameLst>
                                          <p:attrName>ppt_h</p:attrName>
                                        </p:attrNameLst>
                                      </p:cBhvr>
                                      <p:tavLst>
                                        <p:tav tm="0">
                                          <p:val>
                                            <p:fltVal val="0"/>
                                          </p:val>
                                        </p:tav>
                                        <p:tav tm="100000">
                                          <p:val>
                                            <p:strVal val="#ppt_h"/>
                                          </p:val>
                                        </p:tav>
                                      </p:tavLst>
                                    </p:anim>
                                    <p:anim calcmode="lin" valueType="num">
                                      <p:cBhvr>
                                        <p:cTn id="12" dur="2000" fill="hold"/>
                                        <p:tgtEl>
                                          <p:spTgt spid="16"/>
                                        </p:tgtEl>
                                        <p:attrNameLst>
                                          <p:attrName>style.rotation</p:attrName>
                                        </p:attrNameLst>
                                      </p:cBhvr>
                                      <p:tavLst>
                                        <p:tav tm="0">
                                          <p:val>
                                            <p:fltVal val="90"/>
                                          </p:val>
                                        </p:tav>
                                        <p:tav tm="100000">
                                          <p:val>
                                            <p:fltVal val="0"/>
                                          </p:val>
                                        </p:tav>
                                      </p:tavLst>
                                    </p:anim>
                                    <p:animEffect transition="in" filter="fade">
                                      <p:cBhvr>
                                        <p:cTn id="13" dur="2000"/>
                                        <p:tgtEl>
                                          <p:spTgt spid="16"/>
                                        </p:tgtEl>
                                      </p:cBhvr>
                                    </p:animEffect>
                                  </p:childTnLst>
                                </p:cTn>
                              </p:par>
                            </p:childTnLst>
                          </p:cTn>
                        </p:par>
                        <p:par>
                          <p:cTn id="14" fill="hold">
                            <p:stCondLst>
                              <p:cond delay="2000"/>
                            </p:stCondLst>
                            <p:childTnLst>
                              <p:par>
                                <p:cTn id="15" presetID="31"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2000" fill="hold"/>
                                        <p:tgtEl>
                                          <p:spTgt spid="17"/>
                                        </p:tgtEl>
                                        <p:attrNameLst>
                                          <p:attrName>ppt_w</p:attrName>
                                        </p:attrNameLst>
                                      </p:cBhvr>
                                      <p:tavLst>
                                        <p:tav tm="0">
                                          <p:val>
                                            <p:fltVal val="0"/>
                                          </p:val>
                                        </p:tav>
                                        <p:tav tm="100000">
                                          <p:val>
                                            <p:strVal val="#ppt_w"/>
                                          </p:val>
                                        </p:tav>
                                      </p:tavLst>
                                    </p:anim>
                                    <p:anim calcmode="lin" valueType="num">
                                      <p:cBhvr>
                                        <p:cTn id="18" dur="2000" fill="hold"/>
                                        <p:tgtEl>
                                          <p:spTgt spid="17"/>
                                        </p:tgtEl>
                                        <p:attrNameLst>
                                          <p:attrName>ppt_h</p:attrName>
                                        </p:attrNameLst>
                                      </p:cBhvr>
                                      <p:tavLst>
                                        <p:tav tm="0">
                                          <p:val>
                                            <p:fltVal val="0"/>
                                          </p:val>
                                        </p:tav>
                                        <p:tav tm="100000">
                                          <p:val>
                                            <p:strVal val="#ppt_h"/>
                                          </p:val>
                                        </p:tav>
                                      </p:tavLst>
                                    </p:anim>
                                    <p:anim calcmode="lin" valueType="num">
                                      <p:cBhvr>
                                        <p:cTn id="19" dur="2000" fill="hold"/>
                                        <p:tgtEl>
                                          <p:spTgt spid="17"/>
                                        </p:tgtEl>
                                        <p:attrNameLst>
                                          <p:attrName>style.rotation</p:attrName>
                                        </p:attrNameLst>
                                      </p:cBhvr>
                                      <p:tavLst>
                                        <p:tav tm="0">
                                          <p:val>
                                            <p:fltVal val="90"/>
                                          </p:val>
                                        </p:tav>
                                        <p:tav tm="100000">
                                          <p:val>
                                            <p:fltVal val="0"/>
                                          </p:val>
                                        </p:tav>
                                      </p:tavLst>
                                    </p:anim>
                                    <p:animEffect transition="in" filter="fade">
                                      <p:cBhvr>
                                        <p:cTn id="20" dur="2000"/>
                                        <p:tgtEl>
                                          <p:spTgt spid="17"/>
                                        </p:tgtEl>
                                      </p:cBhvr>
                                    </p:animEffect>
                                  </p:childTnLst>
                                </p:cTn>
                              </p:par>
                            </p:childTnLst>
                          </p:cTn>
                        </p:par>
                        <p:par>
                          <p:cTn id="21" fill="hold">
                            <p:stCondLst>
                              <p:cond delay="4000"/>
                            </p:stCondLst>
                            <p:childTnLst>
                              <p:par>
                                <p:cTn id="22" presetID="31"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2000" fill="hold"/>
                                        <p:tgtEl>
                                          <p:spTgt spid="18"/>
                                        </p:tgtEl>
                                        <p:attrNameLst>
                                          <p:attrName>ppt_w</p:attrName>
                                        </p:attrNameLst>
                                      </p:cBhvr>
                                      <p:tavLst>
                                        <p:tav tm="0">
                                          <p:val>
                                            <p:fltVal val="0"/>
                                          </p:val>
                                        </p:tav>
                                        <p:tav tm="100000">
                                          <p:val>
                                            <p:strVal val="#ppt_w"/>
                                          </p:val>
                                        </p:tav>
                                      </p:tavLst>
                                    </p:anim>
                                    <p:anim calcmode="lin" valueType="num">
                                      <p:cBhvr>
                                        <p:cTn id="25" dur="2000" fill="hold"/>
                                        <p:tgtEl>
                                          <p:spTgt spid="18"/>
                                        </p:tgtEl>
                                        <p:attrNameLst>
                                          <p:attrName>ppt_h</p:attrName>
                                        </p:attrNameLst>
                                      </p:cBhvr>
                                      <p:tavLst>
                                        <p:tav tm="0">
                                          <p:val>
                                            <p:fltVal val="0"/>
                                          </p:val>
                                        </p:tav>
                                        <p:tav tm="100000">
                                          <p:val>
                                            <p:strVal val="#ppt_h"/>
                                          </p:val>
                                        </p:tav>
                                      </p:tavLst>
                                    </p:anim>
                                    <p:anim calcmode="lin" valueType="num">
                                      <p:cBhvr>
                                        <p:cTn id="26" dur="2000" fill="hold"/>
                                        <p:tgtEl>
                                          <p:spTgt spid="18"/>
                                        </p:tgtEl>
                                        <p:attrNameLst>
                                          <p:attrName>style.rotation</p:attrName>
                                        </p:attrNameLst>
                                      </p:cBhvr>
                                      <p:tavLst>
                                        <p:tav tm="0">
                                          <p:val>
                                            <p:fltVal val="90"/>
                                          </p:val>
                                        </p:tav>
                                        <p:tav tm="100000">
                                          <p:val>
                                            <p:fltVal val="0"/>
                                          </p:val>
                                        </p:tav>
                                      </p:tavLst>
                                    </p:anim>
                                    <p:animEffect transition="in" filter="fade">
                                      <p:cBhvr>
                                        <p:cTn id="27" dur="2000"/>
                                        <p:tgtEl>
                                          <p:spTgt spid="18"/>
                                        </p:tgtEl>
                                      </p:cBhvr>
                                    </p:animEffect>
                                  </p:childTnLst>
                                </p:cTn>
                              </p:par>
                            </p:childTnLst>
                          </p:cTn>
                        </p:par>
                        <p:par>
                          <p:cTn id="28" fill="hold">
                            <p:stCondLst>
                              <p:cond delay="6000"/>
                            </p:stCondLst>
                            <p:childTnLst>
                              <p:par>
                                <p:cTn id="29" presetID="31"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2000" fill="hold"/>
                                        <p:tgtEl>
                                          <p:spTgt spid="19"/>
                                        </p:tgtEl>
                                        <p:attrNameLst>
                                          <p:attrName>ppt_w</p:attrName>
                                        </p:attrNameLst>
                                      </p:cBhvr>
                                      <p:tavLst>
                                        <p:tav tm="0">
                                          <p:val>
                                            <p:fltVal val="0"/>
                                          </p:val>
                                        </p:tav>
                                        <p:tav tm="100000">
                                          <p:val>
                                            <p:strVal val="#ppt_w"/>
                                          </p:val>
                                        </p:tav>
                                      </p:tavLst>
                                    </p:anim>
                                    <p:anim calcmode="lin" valueType="num">
                                      <p:cBhvr>
                                        <p:cTn id="32" dur="2000" fill="hold"/>
                                        <p:tgtEl>
                                          <p:spTgt spid="19"/>
                                        </p:tgtEl>
                                        <p:attrNameLst>
                                          <p:attrName>ppt_h</p:attrName>
                                        </p:attrNameLst>
                                      </p:cBhvr>
                                      <p:tavLst>
                                        <p:tav tm="0">
                                          <p:val>
                                            <p:fltVal val="0"/>
                                          </p:val>
                                        </p:tav>
                                        <p:tav tm="100000">
                                          <p:val>
                                            <p:strVal val="#ppt_h"/>
                                          </p:val>
                                        </p:tav>
                                      </p:tavLst>
                                    </p:anim>
                                    <p:anim calcmode="lin" valueType="num">
                                      <p:cBhvr>
                                        <p:cTn id="33" dur="2000" fill="hold"/>
                                        <p:tgtEl>
                                          <p:spTgt spid="19"/>
                                        </p:tgtEl>
                                        <p:attrNameLst>
                                          <p:attrName>style.rotation</p:attrName>
                                        </p:attrNameLst>
                                      </p:cBhvr>
                                      <p:tavLst>
                                        <p:tav tm="0">
                                          <p:val>
                                            <p:fltVal val="90"/>
                                          </p:val>
                                        </p:tav>
                                        <p:tav tm="100000">
                                          <p:val>
                                            <p:fltVal val="0"/>
                                          </p:val>
                                        </p:tav>
                                      </p:tavLst>
                                    </p:anim>
                                    <p:animEffect transition="in" filter="fade">
                                      <p:cBhvr>
                                        <p:cTn id="34" dur="2000"/>
                                        <p:tgtEl>
                                          <p:spTgt spid="19"/>
                                        </p:tgtEl>
                                      </p:cBhvr>
                                    </p:animEffect>
                                  </p:childTnLst>
                                </p:cTn>
                              </p:par>
                            </p:childTnLst>
                          </p:cTn>
                        </p:par>
                        <p:par>
                          <p:cTn id="35" fill="hold">
                            <p:stCondLst>
                              <p:cond delay="8000"/>
                            </p:stCondLst>
                            <p:childTnLst>
                              <p:par>
                                <p:cTn id="36" presetID="31" presetClass="entr" presetSubtype="0" fill="hold" nodeType="after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p:cTn id="38" dur="2000" fill="hold"/>
                                        <p:tgtEl>
                                          <p:spTgt spid="20"/>
                                        </p:tgtEl>
                                        <p:attrNameLst>
                                          <p:attrName>ppt_w</p:attrName>
                                        </p:attrNameLst>
                                      </p:cBhvr>
                                      <p:tavLst>
                                        <p:tav tm="0">
                                          <p:val>
                                            <p:fltVal val="0"/>
                                          </p:val>
                                        </p:tav>
                                        <p:tav tm="100000">
                                          <p:val>
                                            <p:strVal val="#ppt_w"/>
                                          </p:val>
                                        </p:tav>
                                      </p:tavLst>
                                    </p:anim>
                                    <p:anim calcmode="lin" valueType="num">
                                      <p:cBhvr>
                                        <p:cTn id="39" dur="2000" fill="hold"/>
                                        <p:tgtEl>
                                          <p:spTgt spid="20"/>
                                        </p:tgtEl>
                                        <p:attrNameLst>
                                          <p:attrName>ppt_h</p:attrName>
                                        </p:attrNameLst>
                                      </p:cBhvr>
                                      <p:tavLst>
                                        <p:tav tm="0">
                                          <p:val>
                                            <p:fltVal val="0"/>
                                          </p:val>
                                        </p:tav>
                                        <p:tav tm="100000">
                                          <p:val>
                                            <p:strVal val="#ppt_h"/>
                                          </p:val>
                                        </p:tav>
                                      </p:tavLst>
                                    </p:anim>
                                    <p:anim calcmode="lin" valueType="num">
                                      <p:cBhvr>
                                        <p:cTn id="40" dur="2000" fill="hold"/>
                                        <p:tgtEl>
                                          <p:spTgt spid="20"/>
                                        </p:tgtEl>
                                        <p:attrNameLst>
                                          <p:attrName>style.rotation</p:attrName>
                                        </p:attrNameLst>
                                      </p:cBhvr>
                                      <p:tavLst>
                                        <p:tav tm="0">
                                          <p:val>
                                            <p:fltVal val="90"/>
                                          </p:val>
                                        </p:tav>
                                        <p:tav tm="100000">
                                          <p:val>
                                            <p:fltVal val="0"/>
                                          </p:val>
                                        </p:tav>
                                      </p:tavLst>
                                    </p:anim>
                                    <p:animEffect transition="in" filter="fade">
                                      <p:cBhvr>
                                        <p:cTn id="41" dur="2000"/>
                                        <p:tgtEl>
                                          <p:spTgt spid="20"/>
                                        </p:tgtEl>
                                      </p:cBhvr>
                                    </p:animEffect>
                                  </p:childTnLst>
                                </p:cTn>
                              </p:par>
                            </p:childTnLst>
                          </p:cTn>
                        </p:par>
                        <p:par>
                          <p:cTn id="42" fill="hold">
                            <p:stCondLst>
                              <p:cond delay="10000"/>
                            </p:stCondLst>
                            <p:childTnLst>
                              <p:par>
                                <p:cTn id="43" presetID="10" presetClass="entr" presetSubtype="0" fill="hold" grpId="0"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childTnLst>
                                </p:cTn>
                              </p:par>
                              <p:par>
                                <p:cTn id="46" presetID="31" presetClass="entr" presetSubtype="0" fill="hold" nodeType="with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p:cTn id="48" dur="1000" fill="hold"/>
                                        <p:tgtEl>
                                          <p:spTgt spid="2"/>
                                        </p:tgtEl>
                                        <p:attrNameLst>
                                          <p:attrName>ppt_w</p:attrName>
                                        </p:attrNameLst>
                                      </p:cBhvr>
                                      <p:tavLst>
                                        <p:tav tm="0">
                                          <p:val>
                                            <p:fltVal val="0"/>
                                          </p:val>
                                        </p:tav>
                                        <p:tav tm="100000">
                                          <p:val>
                                            <p:strVal val="#ppt_w"/>
                                          </p:val>
                                        </p:tav>
                                      </p:tavLst>
                                    </p:anim>
                                    <p:anim calcmode="lin" valueType="num">
                                      <p:cBhvr>
                                        <p:cTn id="49" dur="1000" fill="hold"/>
                                        <p:tgtEl>
                                          <p:spTgt spid="2"/>
                                        </p:tgtEl>
                                        <p:attrNameLst>
                                          <p:attrName>ppt_h</p:attrName>
                                        </p:attrNameLst>
                                      </p:cBhvr>
                                      <p:tavLst>
                                        <p:tav tm="0">
                                          <p:val>
                                            <p:fltVal val="0"/>
                                          </p:val>
                                        </p:tav>
                                        <p:tav tm="100000">
                                          <p:val>
                                            <p:strVal val="#ppt_h"/>
                                          </p:val>
                                        </p:tav>
                                      </p:tavLst>
                                    </p:anim>
                                    <p:anim calcmode="lin" valueType="num">
                                      <p:cBhvr>
                                        <p:cTn id="50" dur="1000" fill="hold"/>
                                        <p:tgtEl>
                                          <p:spTgt spid="2"/>
                                        </p:tgtEl>
                                        <p:attrNameLst>
                                          <p:attrName>style.rotation</p:attrName>
                                        </p:attrNameLst>
                                      </p:cBhvr>
                                      <p:tavLst>
                                        <p:tav tm="0">
                                          <p:val>
                                            <p:fltVal val="90"/>
                                          </p:val>
                                        </p:tav>
                                        <p:tav tm="100000">
                                          <p:val>
                                            <p:fltVal val="0"/>
                                          </p:val>
                                        </p:tav>
                                      </p:tavLst>
                                    </p:anim>
                                    <p:animEffect transition="in" filter="fade">
                                      <p:cBhvr>
                                        <p:cTn id="5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588933"/>
            <a:ext cx="9143999" cy="15917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22960" y="91440"/>
            <a:ext cx="7520940" cy="548640"/>
          </a:xfrm>
        </p:spPr>
        <p:txBody>
          <a:bodyPr>
            <a:normAutofit fontScale="90000"/>
          </a:bodyPr>
          <a:lstStyle/>
          <a:p>
            <a:pPr algn="ctr"/>
            <a:r>
              <a:rPr lang="en-US" b="1" dirty="0" smtClean="0"/>
              <a:t>Economy Top Issue Across All Parties</a:t>
            </a:r>
            <a:endParaRPr lang="en-US" b="1" dirty="0"/>
          </a:p>
        </p:txBody>
      </p:sp>
      <p:graphicFrame>
        <p:nvGraphicFramePr>
          <p:cNvPr id="10" name="Content Placeholder 9"/>
          <p:cNvGraphicFramePr>
            <a:graphicFrameLocks noGrp="1"/>
          </p:cNvGraphicFramePr>
          <p:nvPr>
            <p:ph sz="half" idx="1"/>
            <p:extLst>
              <p:ext uri="{D42A27DB-BD31-4B8C-83A1-F6EECF244321}">
                <p14:modId xmlns:p14="http://schemas.microsoft.com/office/powerpoint/2010/main" val="1834488070"/>
              </p:ext>
            </p:extLst>
          </p:nvPr>
        </p:nvGraphicFramePr>
        <p:xfrm>
          <a:off x="457200" y="901690"/>
          <a:ext cx="2590800" cy="49180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ontent Placeholder 10"/>
          <p:cNvGraphicFramePr>
            <a:graphicFrameLocks noGrp="1"/>
          </p:cNvGraphicFramePr>
          <p:nvPr>
            <p:ph sz="half" idx="13"/>
            <p:extLst>
              <p:ext uri="{D42A27DB-BD31-4B8C-83A1-F6EECF244321}">
                <p14:modId xmlns:p14="http://schemas.microsoft.com/office/powerpoint/2010/main" val="2372279473"/>
              </p:ext>
            </p:extLst>
          </p:nvPr>
        </p:nvGraphicFramePr>
        <p:xfrm>
          <a:off x="3276600" y="901690"/>
          <a:ext cx="2590800" cy="49180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ontent Placeholder 11"/>
          <p:cNvGraphicFramePr>
            <a:graphicFrameLocks noGrp="1"/>
          </p:cNvGraphicFramePr>
          <p:nvPr>
            <p:ph sz="half" idx="14"/>
            <p:extLst>
              <p:ext uri="{D42A27DB-BD31-4B8C-83A1-F6EECF244321}">
                <p14:modId xmlns:p14="http://schemas.microsoft.com/office/powerpoint/2010/main" val="3718104471"/>
              </p:ext>
            </p:extLst>
          </p:nvPr>
        </p:nvGraphicFramePr>
        <p:xfrm>
          <a:off x="6096000" y="901690"/>
          <a:ext cx="2590800" cy="4918075"/>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4"/>
          <p:cNvSpPr txBox="1">
            <a:spLocks noChangeArrowheads="1"/>
          </p:cNvSpPr>
          <p:nvPr/>
        </p:nvSpPr>
        <p:spPr bwMode="auto">
          <a:xfrm>
            <a:off x="6155813" y="5903668"/>
            <a:ext cx="31201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200" i="1" dirty="0">
                <a:solidFill>
                  <a:prstClr val="black"/>
                </a:solidFill>
                <a:latin typeface="Arial"/>
              </a:rPr>
              <a:t>Source: </a:t>
            </a:r>
            <a:r>
              <a:rPr lang="en-US" altLang="en-US" sz="1200" i="1" dirty="0" smtClean="0">
                <a:solidFill>
                  <a:prstClr val="black"/>
                </a:solidFill>
                <a:latin typeface="Arial"/>
              </a:rPr>
              <a:t>CBS News/NYT Poll, Oct 2014</a:t>
            </a:r>
            <a:endParaRPr lang="en-US" altLang="en-US" sz="1200" i="1" dirty="0">
              <a:solidFill>
                <a:prstClr val="black"/>
              </a:solidFill>
              <a:latin typeface="Arial"/>
            </a:endParaRPr>
          </a:p>
        </p:txBody>
      </p:sp>
      <p:sp>
        <p:nvSpPr>
          <p:cNvPr id="14" name="TextBox 13"/>
          <p:cNvSpPr txBox="1"/>
          <p:nvPr/>
        </p:nvSpPr>
        <p:spPr>
          <a:xfrm>
            <a:off x="457200" y="640080"/>
            <a:ext cx="8229600" cy="261610"/>
          </a:xfrm>
          <a:prstGeom prst="rect">
            <a:avLst/>
          </a:prstGeom>
          <a:noFill/>
        </p:spPr>
        <p:txBody>
          <a:bodyPr wrap="square" rtlCol="0">
            <a:spAutoFit/>
          </a:bodyPr>
          <a:lstStyle/>
          <a:p>
            <a:pPr algn="ctr"/>
            <a:r>
              <a:rPr lang="en-US" sz="1100" i="1" dirty="0" smtClean="0">
                <a:latin typeface="+mj-lt"/>
              </a:rPr>
              <a:t>Which ONE of the following issues will be MOST important in deciding your vote for Congress this November?</a:t>
            </a:r>
            <a:endParaRPr lang="en-US" sz="1100" i="1" dirty="0">
              <a:latin typeface="+mj-lt"/>
            </a:endParaRPr>
          </a:p>
        </p:txBody>
      </p:sp>
      <p:pic>
        <p:nvPicPr>
          <p:cNvPr id="9" name="Picture 8"/>
          <p:cNvPicPr>
            <a:picLocks noChangeAspect="1"/>
          </p:cNvPicPr>
          <p:nvPr/>
        </p:nvPicPr>
        <p:blipFill rotWithShape="1">
          <a:blip r:embed="rId5"/>
          <a:srcRect r="76600"/>
          <a:stretch/>
        </p:blipFill>
        <p:spPr>
          <a:xfrm>
            <a:off x="50801" y="6210299"/>
            <a:ext cx="665602" cy="665091"/>
          </a:xfrm>
          <a:prstGeom prst="rect">
            <a:avLst/>
          </a:prstGeom>
        </p:spPr>
      </p:pic>
      <p:pic>
        <p:nvPicPr>
          <p:cNvPr id="15" name="Picture 14"/>
          <p:cNvPicPr>
            <a:picLocks noChangeAspect="1" noChangeArrowheads="1"/>
          </p:cNvPicPr>
          <p:nvPr/>
        </p:nvPicPr>
        <p:blipFill>
          <a:blip r:embed="rId6" cstate="print"/>
          <a:srcRect/>
          <a:stretch>
            <a:fillRect/>
          </a:stretch>
        </p:blipFill>
        <p:spPr bwMode="auto">
          <a:xfrm>
            <a:off x="8585200" y="6202844"/>
            <a:ext cx="524934" cy="622072"/>
          </a:xfrm>
          <a:prstGeom prst="rect">
            <a:avLst/>
          </a:prstGeom>
          <a:noFill/>
          <a:ln w="9525">
            <a:noFill/>
            <a:miter lim="800000"/>
            <a:headEnd/>
            <a:tailEnd/>
          </a:ln>
        </p:spPr>
      </p:pic>
    </p:spTree>
    <p:extLst>
      <p:ext uri="{BB962C8B-B14F-4D97-AF65-F5344CB8AC3E}">
        <p14:creationId xmlns:p14="http://schemas.microsoft.com/office/powerpoint/2010/main" val="85922135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588933"/>
            <a:ext cx="9143999" cy="15917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22960" y="91440"/>
            <a:ext cx="7520940" cy="548640"/>
          </a:xfrm>
        </p:spPr>
        <p:txBody>
          <a:bodyPr>
            <a:normAutofit/>
          </a:bodyPr>
          <a:lstStyle/>
          <a:p>
            <a:pPr algn="ctr"/>
            <a:r>
              <a:rPr lang="en-US" sz="2400" b="1" dirty="0" smtClean="0"/>
              <a:t>Overall Voter Turnout Decreased in 2014</a:t>
            </a:r>
            <a:endParaRPr lang="en-US" sz="2400" b="1"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058881864"/>
              </p:ext>
            </p:extLst>
          </p:nvPr>
        </p:nvGraphicFramePr>
        <p:xfrm>
          <a:off x="457200" y="566633"/>
          <a:ext cx="8229600" cy="4329113"/>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p:cNvSpPr txBox="1"/>
          <p:nvPr/>
        </p:nvSpPr>
        <p:spPr>
          <a:xfrm>
            <a:off x="457200" y="5539489"/>
            <a:ext cx="5643562" cy="430887"/>
          </a:xfrm>
          <a:prstGeom prst="rect">
            <a:avLst/>
          </a:prstGeom>
          <a:noFill/>
        </p:spPr>
        <p:txBody>
          <a:bodyPr wrap="square" rtlCol="0">
            <a:spAutoFit/>
          </a:bodyPr>
          <a:lstStyle/>
          <a:p>
            <a:r>
              <a:rPr lang="en-US" sz="1050" i="1" dirty="0"/>
              <a:t>Note: 2014 election results are not yet finalized, so numbers could rise as precincts continue to report.</a:t>
            </a:r>
            <a:endParaRPr lang="en-US" sz="1050" dirty="0"/>
          </a:p>
        </p:txBody>
      </p:sp>
      <p:sp>
        <p:nvSpPr>
          <p:cNvPr id="12" name="TextBox 11"/>
          <p:cNvSpPr txBox="1"/>
          <p:nvPr/>
        </p:nvSpPr>
        <p:spPr>
          <a:xfrm>
            <a:off x="457200" y="5108602"/>
            <a:ext cx="6815138" cy="430887"/>
          </a:xfrm>
          <a:prstGeom prst="rect">
            <a:avLst/>
          </a:prstGeom>
          <a:noFill/>
        </p:spPr>
        <p:txBody>
          <a:bodyPr wrap="square" rtlCol="0">
            <a:spAutoFit/>
          </a:bodyPr>
          <a:lstStyle/>
          <a:p>
            <a:r>
              <a:rPr lang="en-US" sz="1050" i="1" dirty="0"/>
              <a:t>Sources: </a:t>
            </a:r>
            <a:r>
              <a:rPr lang="en-US" sz="1050" i="1" dirty="0">
                <a:hlinkClick r:id="rId3"/>
              </a:rPr>
              <a:t>Turnout data</a:t>
            </a:r>
            <a:r>
              <a:rPr lang="en-US" sz="1050" i="1" dirty="0"/>
              <a:t> from the </a:t>
            </a:r>
            <a:r>
              <a:rPr lang="en-US" sz="1050" i="1" dirty="0">
                <a:hlinkClick r:id="rId4"/>
              </a:rPr>
              <a:t>United States Elections Project</a:t>
            </a:r>
            <a:r>
              <a:rPr lang="en-US" sz="1050" i="1" dirty="0"/>
              <a:t>. 2014 turnout is calculated by using the votes cast for highest office in any given election. Votes cast number from </a:t>
            </a:r>
            <a:r>
              <a:rPr lang="en-US" sz="1050" i="1" dirty="0">
                <a:hlinkClick r:id="rId5"/>
              </a:rPr>
              <a:t>AP</a:t>
            </a:r>
            <a:r>
              <a:rPr lang="en-US" sz="1050" i="1" dirty="0"/>
              <a:t>.</a:t>
            </a:r>
            <a:endParaRPr lang="en-US" sz="1050" dirty="0"/>
          </a:p>
        </p:txBody>
      </p:sp>
      <p:pic>
        <p:nvPicPr>
          <p:cNvPr id="8" name="Picture 7"/>
          <p:cNvPicPr>
            <a:picLocks noChangeAspect="1"/>
          </p:cNvPicPr>
          <p:nvPr/>
        </p:nvPicPr>
        <p:blipFill rotWithShape="1">
          <a:blip r:embed="rId6"/>
          <a:srcRect r="76600"/>
          <a:stretch/>
        </p:blipFill>
        <p:spPr>
          <a:xfrm>
            <a:off x="50801" y="6210299"/>
            <a:ext cx="665602" cy="665091"/>
          </a:xfrm>
          <a:prstGeom prst="rect">
            <a:avLst/>
          </a:prstGeom>
        </p:spPr>
      </p:pic>
      <p:pic>
        <p:nvPicPr>
          <p:cNvPr id="11" name="Picture 10"/>
          <p:cNvPicPr>
            <a:picLocks noChangeAspect="1" noChangeArrowheads="1"/>
          </p:cNvPicPr>
          <p:nvPr/>
        </p:nvPicPr>
        <p:blipFill>
          <a:blip r:embed="rId7" cstate="print"/>
          <a:srcRect/>
          <a:stretch>
            <a:fillRect/>
          </a:stretch>
        </p:blipFill>
        <p:spPr bwMode="auto">
          <a:xfrm>
            <a:off x="8585200" y="6202844"/>
            <a:ext cx="524934" cy="622072"/>
          </a:xfrm>
          <a:prstGeom prst="rect">
            <a:avLst/>
          </a:prstGeom>
          <a:noFill/>
          <a:ln w="9525">
            <a:noFill/>
            <a:miter lim="800000"/>
            <a:headEnd/>
            <a:tailEnd/>
          </a:ln>
        </p:spPr>
      </p:pic>
    </p:spTree>
    <p:extLst>
      <p:ext uri="{BB962C8B-B14F-4D97-AF65-F5344CB8AC3E}">
        <p14:creationId xmlns:p14="http://schemas.microsoft.com/office/powerpoint/2010/main" val="57145998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4588933"/>
            <a:ext cx="9143999" cy="15917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22960" y="201507"/>
            <a:ext cx="7520940" cy="548640"/>
          </a:xfrm>
        </p:spPr>
        <p:txBody>
          <a:bodyPr/>
          <a:lstStyle/>
          <a:p>
            <a:pPr algn="ctr"/>
            <a:r>
              <a:rPr lang="en-US" b="1" dirty="0" smtClean="0"/>
              <a:t>All Governor Races</a:t>
            </a:r>
            <a:endParaRPr lang="en-US" b="1"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09961140"/>
              </p:ext>
            </p:extLst>
          </p:nvPr>
        </p:nvGraphicFramePr>
        <p:xfrm>
          <a:off x="457200" y="930995"/>
          <a:ext cx="8229600" cy="4876800"/>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a:off x="3010271" y="5299676"/>
            <a:ext cx="1297459" cy="395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1608667" y="921851"/>
            <a:ext cx="594360" cy="320040"/>
          </a:xfrm>
          <a:prstGeom prst="roundRect">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+1</a:t>
            </a:r>
            <a:endParaRPr lang="en-US" sz="1600" b="1" dirty="0"/>
          </a:p>
        </p:txBody>
      </p:sp>
      <p:sp>
        <p:nvSpPr>
          <p:cNvPr id="8" name="Rounded Rectangle 7"/>
          <p:cNvSpPr/>
          <p:nvPr/>
        </p:nvSpPr>
        <p:spPr>
          <a:xfrm>
            <a:off x="2684403" y="921851"/>
            <a:ext cx="594360" cy="329184"/>
          </a:xfrm>
          <a:prstGeom prst="roundRect">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+9</a:t>
            </a:r>
            <a:endParaRPr lang="en-US" sz="1600" b="1" dirty="0"/>
          </a:p>
        </p:txBody>
      </p:sp>
      <p:sp>
        <p:nvSpPr>
          <p:cNvPr id="9" name="Rounded Rectangle 8"/>
          <p:cNvSpPr/>
          <p:nvPr/>
        </p:nvSpPr>
        <p:spPr>
          <a:xfrm>
            <a:off x="3713370" y="930995"/>
            <a:ext cx="594360" cy="329184"/>
          </a:xfrm>
          <a:prstGeom prst="roundRect">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+9</a:t>
            </a:r>
            <a:endParaRPr lang="en-US" sz="1600" b="1" dirty="0"/>
          </a:p>
        </p:txBody>
      </p:sp>
      <p:sp>
        <p:nvSpPr>
          <p:cNvPr id="10" name="Rounded Rectangle 9"/>
          <p:cNvSpPr/>
          <p:nvPr/>
        </p:nvSpPr>
        <p:spPr>
          <a:xfrm>
            <a:off x="4668609" y="930995"/>
            <a:ext cx="594360" cy="329184"/>
          </a:xfrm>
          <a:prstGeom prst="roundRect">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+8</a:t>
            </a:r>
            <a:endParaRPr lang="en-US" sz="1600" b="1" dirty="0"/>
          </a:p>
        </p:txBody>
      </p:sp>
      <p:sp>
        <p:nvSpPr>
          <p:cNvPr id="11" name="Rounded Rectangle 10"/>
          <p:cNvSpPr/>
          <p:nvPr/>
        </p:nvSpPr>
        <p:spPr>
          <a:xfrm>
            <a:off x="5680833" y="927947"/>
            <a:ext cx="594360" cy="329184"/>
          </a:xfrm>
          <a:prstGeom prst="roundRect">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+10</a:t>
            </a:r>
            <a:endParaRPr lang="en-US" sz="1600" b="1" dirty="0"/>
          </a:p>
        </p:txBody>
      </p:sp>
      <p:sp>
        <p:nvSpPr>
          <p:cNvPr id="12" name="Rounded Rectangle 11"/>
          <p:cNvSpPr/>
          <p:nvPr/>
        </p:nvSpPr>
        <p:spPr>
          <a:xfrm>
            <a:off x="6733608" y="927947"/>
            <a:ext cx="594360" cy="329184"/>
          </a:xfrm>
          <a:prstGeom prst="roundRect">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+9</a:t>
            </a:r>
            <a:endParaRPr lang="en-US" sz="1600" b="1" dirty="0"/>
          </a:p>
        </p:txBody>
      </p:sp>
      <p:sp>
        <p:nvSpPr>
          <p:cNvPr id="13" name="Rounded Rectangle 12"/>
          <p:cNvSpPr/>
          <p:nvPr/>
        </p:nvSpPr>
        <p:spPr>
          <a:xfrm>
            <a:off x="7786383" y="930995"/>
            <a:ext cx="594360" cy="329184"/>
          </a:xfrm>
          <a:prstGeom prst="roundRect">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+9</a:t>
            </a:r>
            <a:endParaRPr lang="en-US" sz="1600" b="1" dirty="0"/>
          </a:p>
        </p:txBody>
      </p:sp>
      <p:pic>
        <p:nvPicPr>
          <p:cNvPr id="15" name="Picture 14"/>
          <p:cNvPicPr>
            <a:picLocks noChangeAspect="1"/>
          </p:cNvPicPr>
          <p:nvPr/>
        </p:nvPicPr>
        <p:blipFill rotWithShape="1">
          <a:blip r:embed="rId3"/>
          <a:srcRect r="76600"/>
          <a:stretch/>
        </p:blipFill>
        <p:spPr>
          <a:xfrm>
            <a:off x="50801" y="6210299"/>
            <a:ext cx="665602" cy="665091"/>
          </a:xfrm>
          <a:prstGeom prst="rect">
            <a:avLst/>
          </a:prstGeom>
        </p:spPr>
      </p:pic>
      <p:pic>
        <p:nvPicPr>
          <p:cNvPr id="16" name="Picture 15"/>
          <p:cNvPicPr>
            <a:picLocks noChangeAspect="1" noChangeArrowheads="1"/>
          </p:cNvPicPr>
          <p:nvPr/>
        </p:nvPicPr>
        <p:blipFill>
          <a:blip r:embed="rId4" cstate="print"/>
          <a:srcRect/>
          <a:stretch>
            <a:fillRect/>
          </a:stretch>
        </p:blipFill>
        <p:spPr bwMode="auto">
          <a:xfrm>
            <a:off x="8585200" y="6202844"/>
            <a:ext cx="524934" cy="622072"/>
          </a:xfrm>
          <a:prstGeom prst="rect">
            <a:avLst/>
          </a:prstGeom>
          <a:noFill/>
          <a:ln w="9525">
            <a:noFill/>
            <a:miter lim="800000"/>
            <a:headEnd/>
            <a:tailEnd/>
          </a:ln>
        </p:spPr>
      </p:pic>
    </p:spTree>
    <p:extLst>
      <p:ext uri="{BB962C8B-B14F-4D97-AF65-F5344CB8AC3E}">
        <p14:creationId xmlns:p14="http://schemas.microsoft.com/office/powerpoint/2010/main" val="40419389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fade">
                                      <p:cBhvr>
                                        <p:cTn id="7" dur="500"/>
                                        <p:tgtEl>
                                          <p:spTgt spid="6">
                                            <p:graphicEl>
                                              <a:chart seriesIdx="0" categoryIdx="-4" bldStep="series"/>
                                            </p:graphicEl>
                                          </p:spTgt>
                                        </p:tgtEl>
                                      </p:cBhvr>
                                    </p:animEffect>
                                  </p:childTnLst>
                                </p:cTn>
                              </p:par>
                              <p:par>
                                <p:cTn id="8" presetID="10" presetClass="exit" presetSubtype="0" fill="hold" grpId="0"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Chart bld="series"/>
        </p:bldSub>
      </p:bldGraphic>
      <p:bldP spid="7" grpId="0" animBg="1"/>
      <p:bldP spid="3" grpId="0" animBg="1"/>
      <p:bldP spid="8" grpId="0" animBg="1"/>
      <p:bldP spid="9" grpId="0" animBg="1"/>
      <p:bldP spid="10" grpId="0" animBg="1"/>
      <p:bldP spid="11" grpId="0" animBg="1"/>
      <p:bldP spid="12" grpId="0" animBg="1"/>
      <p:bldP spid="13" grpId="0"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Angles.thmx</Template>
  <TotalTime>6266</TotalTime>
  <Words>1398</Words>
  <Application>Microsoft Office PowerPoint</Application>
  <PresentationFormat>On-screen Show (4:3)</PresentationFormat>
  <Paragraphs>235</Paragraphs>
  <Slides>40</Slides>
  <Notes>2</Notes>
  <HiddenSlides>0</HiddenSlides>
  <MMClips>3</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Angles</vt:lpstr>
      <vt:lpstr>Utility workers union of America 30th constitutional convention</vt:lpstr>
      <vt:lpstr>Utility workers union of America 30th constitutional convention</vt:lpstr>
      <vt:lpstr>Utility workers union of America 30th constitutional convention</vt:lpstr>
      <vt:lpstr>PowerPoint Presentation</vt:lpstr>
      <vt:lpstr>CONSERVATIVE VICTORY 2010</vt:lpstr>
      <vt:lpstr>PowerPoint Presentation</vt:lpstr>
      <vt:lpstr>Economy Top Issue Across All Parties</vt:lpstr>
      <vt:lpstr>Overall Voter Turnout Decreased in 2014</vt:lpstr>
      <vt:lpstr>All Governor Races</vt:lpstr>
      <vt:lpstr>All Senate Races</vt:lpstr>
      <vt:lpstr>PowerPoint Presentation</vt:lpstr>
      <vt:lpstr>PowerPoint Presentation</vt:lpstr>
      <vt:lpstr>Support for Ballot Measures</vt:lpstr>
      <vt:lpstr>Raising Wages Benefits The Economy</vt:lpstr>
      <vt:lpstr>Broad Support for Raising Minimum Wage</vt:lpstr>
      <vt:lpstr>Low Turnout Democrats Attracted to  the Polls by the Minimum Wage Issue</vt:lpstr>
      <vt:lpstr>Independents More Likely to Vote for Candidate Who Supports Raising the Minimum Wage</vt:lpstr>
      <vt:lpstr>Battleground Voters: Incomes Are Falling Behind; Increase Wages</vt:lpstr>
      <vt:lpstr>Public Support for Infrastructure</vt:lpstr>
      <vt:lpstr>Public Supports Spending to Create Jobs</vt:lpstr>
      <vt:lpstr>Support for Proposals Congress Might Consider</vt:lpstr>
      <vt:lpstr>Support for Proposals Congress Might Consider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Gerlad Talboo</dc:creator>
  <cp:lastModifiedBy>Katie</cp:lastModifiedBy>
  <cp:revision>87</cp:revision>
  <dcterms:created xsi:type="dcterms:W3CDTF">2015-06-30T17:00:22Z</dcterms:created>
  <dcterms:modified xsi:type="dcterms:W3CDTF">2015-07-23T17:30:09Z</dcterms:modified>
</cp:coreProperties>
</file>