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74" r:id="rId2"/>
    <p:sldId id="256" r:id="rId3"/>
    <p:sldId id="257" r:id="rId4"/>
    <p:sldId id="258" r:id="rId5"/>
    <p:sldId id="261" r:id="rId6"/>
    <p:sldId id="260" r:id="rId7"/>
    <p:sldId id="262" r:id="rId8"/>
    <p:sldId id="263" r:id="rId9"/>
    <p:sldId id="278" r:id="rId10"/>
    <p:sldId id="264" r:id="rId11"/>
    <p:sldId id="265" r:id="rId12"/>
    <p:sldId id="276" r:id="rId13"/>
    <p:sldId id="266" r:id="rId14"/>
    <p:sldId id="267" r:id="rId15"/>
    <p:sldId id="268" r:id="rId16"/>
    <p:sldId id="271" r:id="rId17"/>
    <p:sldId id="273" r:id="rId18"/>
    <p:sldId id="277" r:id="rId19"/>
    <p:sldId id="272"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914" y="-52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U.S</c:v>
                </c:pt>
              </c:strCache>
            </c:strRef>
          </c:tx>
          <c:spPr>
            <a:solidFill>
              <a:schemeClr val="tx2">
                <a:lumMod val="60000"/>
                <a:lumOff val="40000"/>
              </a:schemeClr>
            </a:solidFill>
          </c:spPr>
          <c:invertIfNegative val="0"/>
          <c:cat>
            <c:numRef>
              <c:f>Sheet1!$A$2:$A$4</c:f>
              <c:numCache>
                <c:formatCode>General</c:formatCode>
                <c:ptCount val="3"/>
                <c:pt idx="0">
                  <c:v>2000</c:v>
                </c:pt>
                <c:pt idx="1">
                  <c:v>2010</c:v>
                </c:pt>
                <c:pt idx="2">
                  <c:v>2020</c:v>
                </c:pt>
              </c:numCache>
            </c:numRef>
          </c:cat>
          <c:val>
            <c:numRef>
              <c:f>Sheet1!$B$2:$B$4</c:f>
              <c:numCache>
                <c:formatCode>General</c:formatCode>
                <c:ptCount val="3"/>
                <c:pt idx="0">
                  <c:v>17</c:v>
                </c:pt>
                <c:pt idx="1">
                  <c:v>14</c:v>
                </c:pt>
                <c:pt idx="2">
                  <c:v>11</c:v>
                </c:pt>
              </c:numCache>
            </c:numRef>
          </c:val>
        </c:ser>
        <c:ser>
          <c:idx val="1"/>
          <c:order val="1"/>
          <c:tx>
            <c:strRef>
              <c:f>Sheet1!$C$1</c:f>
              <c:strCache>
                <c:ptCount val="1"/>
                <c:pt idx="0">
                  <c:v>China</c:v>
                </c:pt>
              </c:strCache>
            </c:strRef>
          </c:tx>
          <c:spPr>
            <a:solidFill>
              <a:srgbClr val="FF0000"/>
            </a:solidFill>
          </c:spPr>
          <c:invertIfNegative val="0"/>
          <c:cat>
            <c:numRef>
              <c:f>Sheet1!$A$2:$A$4</c:f>
              <c:numCache>
                <c:formatCode>General</c:formatCode>
                <c:ptCount val="3"/>
                <c:pt idx="0">
                  <c:v>2000</c:v>
                </c:pt>
                <c:pt idx="1">
                  <c:v>2010</c:v>
                </c:pt>
                <c:pt idx="2">
                  <c:v>2020</c:v>
                </c:pt>
              </c:numCache>
            </c:numRef>
          </c:cat>
          <c:val>
            <c:numRef>
              <c:f>Sheet1!$C$2:$C$4</c:f>
              <c:numCache>
                <c:formatCode>General</c:formatCode>
                <c:ptCount val="3"/>
                <c:pt idx="0">
                  <c:v>17</c:v>
                </c:pt>
                <c:pt idx="1">
                  <c:v>18</c:v>
                </c:pt>
                <c:pt idx="2">
                  <c:v>29</c:v>
                </c:pt>
              </c:numCache>
            </c:numRef>
          </c:val>
        </c:ser>
        <c:ser>
          <c:idx val="2"/>
          <c:order val="2"/>
          <c:tx>
            <c:strRef>
              <c:f>Sheet1!$D$1</c:f>
              <c:strCache>
                <c:ptCount val="1"/>
                <c:pt idx="0">
                  <c:v>Russia</c:v>
                </c:pt>
              </c:strCache>
            </c:strRef>
          </c:tx>
          <c:spPr>
            <a:solidFill>
              <a:srgbClr val="FFFF00"/>
            </a:solidFill>
          </c:spPr>
          <c:invertIfNegative val="0"/>
          <c:cat>
            <c:numRef>
              <c:f>Sheet1!$A$2:$A$4</c:f>
              <c:numCache>
                <c:formatCode>General</c:formatCode>
                <c:ptCount val="3"/>
                <c:pt idx="0">
                  <c:v>2000</c:v>
                </c:pt>
                <c:pt idx="1">
                  <c:v>2010</c:v>
                </c:pt>
                <c:pt idx="2">
                  <c:v>2020</c:v>
                </c:pt>
              </c:numCache>
            </c:numRef>
          </c:cat>
          <c:val>
            <c:numRef>
              <c:f>Sheet1!$D$2:$D$4</c:f>
              <c:numCache>
                <c:formatCode>General</c:formatCode>
                <c:ptCount val="3"/>
                <c:pt idx="0">
                  <c:v>12</c:v>
                </c:pt>
                <c:pt idx="1">
                  <c:v>11</c:v>
                </c:pt>
                <c:pt idx="2">
                  <c:v>7</c:v>
                </c:pt>
              </c:numCache>
            </c:numRef>
          </c:val>
        </c:ser>
        <c:ser>
          <c:idx val="3"/>
          <c:order val="3"/>
          <c:tx>
            <c:strRef>
              <c:f>Sheet1!$E$1</c:f>
              <c:strCache>
                <c:ptCount val="1"/>
                <c:pt idx="0">
                  <c:v>Japan</c:v>
                </c:pt>
              </c:strCache>
            </c:strRef>
          </c:tx>
          <c:spPr>
            <a:solidFill>
              <a:schemeClr val="accent6">
                <a:lumMod val="75000"/>
              </a:schemeClr>
            </a:solidFill>
          </c:spPr>
          <c:invertIfNegative val="0"/>
          <c:cat>
            <c:numRef>
              <c:f>Sheet1!$A$2:$A$4</c:f>
              <c:numCache>
                <c:formatCode>General</c:formatCode>
                <c:ptCount val="3"/>
                <c:pt idx="0">
                  <c:v>2000</c:v>
                </c:pt>
                <c:pt idx="1">
                  <c:v>2010</c:v>
                </c:pt>
                <c:pt idx="2">
                  <c:v>2020</c:v>
                </c:pt>
              </c:numCache>
            </c:numRef>
          </c:cat>
          <c:val>
            <c:numRef>
              <c:f>Sheet1!$E$2:$E$4</c:f>
              <c:numCache>
                <c:formatCode>General</c:formatCode>
                <c:ptCount val="3"/>
                <c:pt idx="0">
                  <c:v>10</c:v>
                </c:pt>
                <c:pt idx="1">
                  <c:v>7</c:v>
                </c:pt>
                <c:pt idx="2">
                  <c:v>4</c:v>
                </c:pt>
              </c:numCache>
            </c:numRef>
          </c:val>
        </c:ser>
        <c:ser>
          <c:idx val="4"/>
          <c:order val="4"/>
          <c:tx>
            <c:strRef>
              <c:f>Sheet1!$F$1</c:f>
              <c:strCache>
                <c:ptCount val="1"/>
                <c:pt idx="0">
                  <c:v>India</c:v>
                </c:pt>
              </c:strCache>
            </c:strRef>
          </c:tx>
          <c:spPr>
            <a:solidFill>
              <a:srgbClr val="7030A0"/>
            </a:solidFill>
          </c:spPr>
          <c:invertIfNegative val="0"/>
          <c:cat>
            <c:numRef>
              <c:f>Sheet1!$A$2:$A$4</c:f>
              <c:numCache>
                <c:formatCode>General</c:formatCode>
                <c:ptCount val="3"/>
                <c:pt idx="0">
                  <c:v>2000</c:v>
                </c:pt>
                <c:pt idx="1">
                  <c:v>2010</c:v>
                </c:pt>
                <c:pt idx="2">
                  <c:v>2020</c:v>
                </c:pt>
              </c:numCache>
            </c:numRef>
          </c:cat>
          <c:val>
            <c:numRef>
              <c:f>Sheet1!$F$2:$F$4</c:f>
              <c:numCache>
                <c:formatCode>General</c:formatCode>
                <c:ptCount val="3"/>
                <c:pt idx="0">
                  <c:v>10</c:v>
                </c:pt>
                <c:pt idx="1">
                  <c:v>11</c:v>
                </c:pt>
                <c:pt idx="2">
                  <c:v>12</c:v>
                </c:pt>
              </c:numCache>
            </c:numRef>
          </c:val>
        </c:ser>
        <c:dLbls>
          <c:showLegendKey val="0"/>
          <c:showVal val="0"/>
          <c:showCatName val="0"/>
          <c:showSerName val="0"/>
          <c:showPercent val="0"/>
          <c:showBubbleSize val="0"/>
        </c:dLbls>
        <c:gapWidth val="150"/>
        <c:axId val="34932224"/>
        <c:axId val="34933760"/>
      </c:barChart>
      <c:catAx>
        <c:axId val="34932224"/>
        <c:scaling>
          <c:orientation val="minMax"/>
        </c:scaling>
        <c:delete val="0"/>
        <c:axPos val="b"/>
        <c:numFmt formatCode="General" sourceLinked="1"/>
        <c:majorTickMark val="out"/>
        <c:minorTickMark val="none"/>
        <c:tickLblPos val="nextTo"/>
        <c:crossAx val="34933760"/>
        <c:crosses val="autoZero"/>
        <c:auto val="1"/>
        <c:lblAlgn val="ctr"/>
        <c:lblOffset val="100"/>
        <c:noMultiLvlLbl val="0"/>
      </c:catAx>
      <c:valAx>
        <c:axId val="34933760"/>
        <c:scaling>
          <c:orientation val="minMax"/>
        </c:scaling>
        <c:delete val="0"/>
        <c:axPos val="l"/>
        <c:majorGridlines/>
        <c:numFmt formatCode="General" sourceLinked="1"/>
        <c:majorTickMark val="out"/>
        <c:minorTickMark val="none"/>
        <c:tickLblPos val="nextTo"/>
        <c:crossAx val="34932224"/>
        <c:crosses val="autoZero"/>
        <c:crossBetween val="between"/>
      </c:valAx>
      <c:spPr>
        <a:solidFill>
          <a:schemeClr val="tx1">
            <a:lumMod val="75000"/>
            <a:lumOff val="25000"/>
          </a:schemeClr>
        </a:solidFill>
        <a:ln>
          <a:solidFill>
            <a:schemeClr val="accent1"/>
          </a:solidFill>
        </a:ln>
        <a:effectLst>
          <a:outerShdw blurRad="50800" dist="38100" dir="2700000" algn="tl" rotWithShape="0">
            <a:prstClr val="black">
              <a:alpha val="40000"/>
            </a:prstClr>
          </a:outerShdw>
        </a:effectLst>
        <a:scene3d>
          <a:camera prst="orthographicFront"/>
          <a:lightRig rig="threePt" dir="t"/>
        </a:scene3d>
        <a:sp3d>
          <a:bevelT/>
        </a:sp3d>
      </c:spPr>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Series 1</c:v>
                </c:pt>
              </c:strCache>
            </c:strRef>
          </c:tx>
          <c:spPr>
            <a:ln w="50800"/>
          </c:spPr>
          <c:marker>
            <c:symbol val="none"/>
          </c:marker>
          <c:cat>
            <c:numRef>
              <c:f>Sheet1!$A$2:$A$13</c:f>
              <c:numCache>
                <c:formatCode>General</c:formatCode>
                <c:ptCount val="12"/>
                <c:pt idx="0">
                  <c:v>1959</c:v>
                </c:pt>
                <c:pt idx="1">
                  <c:v>1965</c:v>
                </c:pt>
                <c:pt idx="2">
                  <c:v>1970</c:v>
                </c:pt>
                <c:pt idx="3">
                  <c:v>1975</c:v>
                </c:pt>
                <c:pt idx="4">
                  <c:v>1980</c:v>
                </c:pt>
                <c:pt idx="5">
                  <c:v>1985</c:v>
                </c:pt>
                <c:pt idx="6">
                  <c:v>1990</c:v>
                </c:pt>
                <c:pt idx="7">
                  <c:v>1995</c:v>
                </c:pt>
                <c:pt idx="8">
                  <c:v>2000</c:v>
                </c:pt>
                <c:pt idx="9">
                  <c:v>2005</c:v>
                </c:pt>
                <c:pt idx="10">
                  <c:v>2010</c:v>
                </c:pt>
                <c:pt idx="11">
                  <c:v>2012</c:v>
                </c:pt>
              </c:numCache>
            </c:numRef>
          </c:cat>
          <c:val>
            <c:numRef>
              <c:f>Sheet1!$B$2:$B$13</c:f>
              <c:numCache>
                <c:formatCode>General</c:formatCode>
                <c:ptCount val="12"/>
                <c:pt idx="0">
                  <c:v>39</c:v>
                </c:pt>
                <c:pt idx="1">
                  <c:v>28</c:v>
                </c:pt>
                <c:pt idx="2">
                  <c:v>25</c:v>
                </c:pt>
                <c:pt idx="3">
                  <c:v>27</c:v>
                </c:pt>
                <c:pt idx="4">
                  <c:v>32</c:v>
                </c:pt>
                <c:pt idx="5">
                  <c:v>34</c:v>
                </c:pt>
                <c:pt idx="6">
                  <c:v>35</c:v>
                </c:pt>
                <c:pt idx="7">
                  <c:v>37</c:v>
                </c:pt>
                <c:pt idx="8">
                  <c:v>32</c:v>
                </c:pt>
                <c:pt idx="9">
                  <c:v>37</c:v>
                </c:pt>
                <c:pt idx="10">
                  <c:v>44</c:v>
                </c:pt>
                <c:pt idx="11">
                  <c:v>50</c:v>
                </c:pt>
              </c:numCache>
            </c:numRef>
          </c:val>
          <c:smooth val="0"/>
        </c:ser>
        <c:ser>
          <c:idx val="1"/>
          <c:order val="1"/>
          <c:tx>
            <c:strRef>
              <c:f>Sheet1!$C$1</c:f>
              <c:strCache>
                <c:ptCount val="1"/>
                <c:pt idx="0">
                  <c:v>Series 2</c:v>
                </c:pt>
              </c:strCache>
            </c:strRef>
          </c:tx>
          <c:spPr>
            <a:ln w="50800">
              <a:solidFill>
                <a:srgbClr val="FF0000"/>
              </a:solidFill>
            </a:ln>
          </c:spPr>
          <c:marker>
            <c:symbol val="none"/>
          </c:marker>
          <c:cat>
            <c:numRef>
              <c:f>Sheet1!$A$2:$A$13</c:f>
              <c:numCache>
                <c:formatCode>General</c:formatCode>
                <c:ptCount val="12"/>
                <c:pt idx="0">
                  <c:v>1959</c:v>
                </c:pt>
                <c:pt idx="1">
                  <c:v>1965</c:v>
                </c:pt>
                <c:pt idx="2">
                  <c:v>1970</c:v>
                </c:pt>
                <c:pt idx="3">
                  <c:v>1975</c:v>
                </c:pt>
                <c:pt idx="4">
                  <c:v>1980</c:v>
                </c:pt>
                <c:pt idx="5">
                  <c:v>1985</c:v>
                </c:pt>
                <c:pt idx="6">
                  <c:v>1990</c:v>
                </c:pt>
                <c:pt idx="7">
                  <c:v>1995</c:v>
                </c:pt>
                <c:pt idx="8">
                  <c:v>2000</c:v>
                </c:pt>
                <c:pt idx="9">
                  <c:v>2005</c:v>
                </c:pt>
                <c:pt idx="10">
                  <c:v>2010</c:v>
                </c:pt>
                <c:pt idx="11">
                  <c:v>2012</c:v>
                </c:pt>
              </c:numCache>
            </c:numRef>
          </c:cat>
          <c:val>
            <c:numRef>
              <c:f>Sheet1!$C$2:$C$13</c:f>
              <c:numCache>
                <c:formatCode>General</c:formatCode>
                <c:ptCount val="12"/>
                <c:pt idx="0">
                  <c:v>22</c:v>
                </c:pt>
                <c:pt idx="1">
                  <c:v>15</c:v>
                </c:pt>
                <c:pt idx="2">
                  <c:v>12</c:v>
                </c:pt>
                <c:pt idx="3">
                  <c:v>11</c:v>
                </c:pt>
                <c:pt idx="4">
                  <c:v>13</c:v>
                </c:pt>
                <c:pt idx="5">
                  <c:v>12</c:v>
                </c:pt>
                <c:pt idx="6">
                  <c:v>14</c:v>
                </c:pt>
                <c:pt idx="7">
                  <c:v>13</c:v>
                </c:pt>
                <c:pt idx="8">
                  <c:v>11</c:v>
                </c:pt>
                <c:pt idx="9">
                  <c:v>13</c:v>
                </c:pt>
                <c:pt idx="10">
                  <c:v>14</c:v>
                </c:pt>
                <c:pt idx="11">
                  <c:v>15</c:v>
                </c:pt>
              </c:numCache>
            </c:numRef>
          </c:val>
          <c:smooth val="0"/>
        </c:ser>
        <c:dLbls>
          <c:showLegendKey val="0"/>
          <c:showVal val="0"/>
          <c:showCatName val="0"/>
          <c:showSerName val="0"/>
          <c:showPercent val="0"/>
          <c:showBubbleSize val="0"/>
        </c:dLbls>
        <c:marker val="1"/>
        <c:smooth val="0"/>
        <c:axId val="35094912"/>
        <c:axId val="35096448"/>
      </c:lineChart>
      <c:catAx>
        <c:axId val="35094912"/>
        <c:scaling>
          <c:orientation val="minMax"/>
        </c:scaling>
        <c:delete val="0"/>
        <c:axPos val="b"/>
        <c:numFmt formatCode="General" sourceLinked="1"/>
        <c:majorTickMark val="out"/>
        <c:minorTickMark val="none"/>
        <c:tickLblPos val="nextTo"/>
        <c:crossAx val="35096448"/>
        <c:crosses val="autoZero"/>
        <c:auto val="1"/>
        <c:lblAlgn val="ctr"/>
        <c:lblOffset val="100"/>
        <c:noMultiLvlLbl val="0"/>
      </c:catAx>
      <c:valAx>
        <c:axId val="35096448"/>
        <c:scaling>
          <c:orientation val="minMax"/>
        </c:scaling>
        <c:delete val="0"/>
        <c:axPos val="l"/>
        <c:majorGridlines/>
        <c:numFmt formatCode="General" sourceLinked="1"/>
        <c:majorTickMark val="out"/>
        <c:minorTickMark val="none"/>
        <c:tickLblPos val="nextTo"/>
        <c:crossAx val="35094912"/>
        <c:crosses val="autoZero"/>
        <c:crossBetween val="between"/>
      </c:valAx>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5935487-CB49-4103-B295-96AC8E5CEA43}" type="datetimeFigureOut">
              <a:rPr lang="en-US" smtClean="0"/>
              <a:t>2/25/2013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43EC8B52-D151-4F70-8C14-7A2951FBA263}" type="slidenum">
              <a:rPr lang="en-US" smtClean="0"/>
              <a:t>‹#›</a:t>
            </a:fld>
            <a:endParaRPr lang="en-US"/>
          </a:p>
        </p:txBody>
      </p:sp>
    </p:spTree>
    <p:extLst>
      <p:ext uri="{BB962C8B-B14F-4D97-AF65-F5344CB8AC3E}">
        <p14:creationId xmlns:p14="http://schemas.microsoft.com/office/powerpoint/2010/main" val="2518192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6E97733-EFEB-4AFF-84AC-0F3AB341A2CD}"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3EC8B52-D151-4F70-8C14-7A2951FBA263}" type="slidenum">
              <a:rPr lang="en-US" smtClean="0"/>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t>2/25/2013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t>2/25/2013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t>2/25/2013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2273D4-FC67-4088-8054-E6181F7EC40F}" type="datetimeFigureOut">
              <a:rPr lang="en-US" smtClean="0"/>
              <a:t>2/25/2013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2273D4-FC67-4088-8054-E6181F7EC40F}" type="datetimeFigureOut">
              <a:rPr lang="en-US" smtClean="0"/>
              <a:t>2/25/2013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2273D4-FC67-4088-8054-E6181F7EC40F}" type="datetimeFigureOut">
              <a:rPr lang="en-US" smtClean="0"/>
              <a:t>2/25/2013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2273D4-FC67-4088-8054-E6181F7EC40F}" type="datetimeFigureOut">
              <a:rPr lang="en-US" smtClean="0"/>
              <a:t>2/25/2013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2273D4-FC67-4088-8054-E6181F7EC40F}" type="datetimeFigureOut">
              <a:rPr lang="en-US" smtClean="0"/>
              <a:t>2/25/2013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273D4-FC67-4088-8054-E6181F7EC40F}" type="datetimeFigureOut">
              <a:rPr lang="en-US" smtClean="0"/>
              <a:t>2/25/2013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273D4-FC67-4088-8054-E6181F7EC40F}" type="datetimeFigureOut">
              <a:rPr lang="en-US" smtClean="0"/>
              <a:t>2/25/2013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2273D4-FC67-4088-8054-E6181F7EC40F}" type="datetimeFigureOut">
              <a:rPr lang="en-US" smtClean="0"/>
              <a:t>2/25/2013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578FC6-1EA6-4A5F-9F57-7258E42BEA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2273D4-FC67-4088-8054-E6181F7EC40F}" type="datetimeFigureOut">
              <a:rPr lang="en-US" smtClean="0"/>
              <a:t>2/25/2013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578FC6-1EA6-4A5F-9F57-7258E42BEA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usatoday.com/money/economy/story/2012-06-13/college-costs-surge/55568278/1"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06362"/>
            <a:ext cx="8229600" cy="3916362"/>
          </a:xfrm>
        </p:spPr>
        <p:txBody>
          <a:bodyPr>
            <a:normAutofit/>
          </a:bodyPr>
          <a:lstStyle/>
          <a:p>
            <a:r>
              <a:rPr lang="en-US" dirty="0" smtClean="0"/>
              <a:t>Education – The “other” Core Infrastructure </a:t>
            </a:r>
            <a:r>
              <a:rPr lang="en-US" dirty="0" smtClean="0"/>
              <a:t>Investment</a:t>
            </a:r>
            <a:br>
              <a:rPr lang="en-US" dirty="0" smtClean="0"/>
            </a:br>
            <a:r>
              <a:rPr lang="en-US" dirty="0" smtClean="0"/>
              <a:t/>
            </a:r>
            <a:br>
              <a:rPr lang="en-US" dirty="0" smtClean="0"/>
            </a:br>
            <a:endParaRPr lang="en-US"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438400"/>
            <a:ext cx="6020937" cy="3569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89917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fontScale="90000"/>
          </a:bodyPr>
          <a:lstStyle/>
          <a:p>
            <a:r>
              <a:rPr lang="en-US" dirty="0" smtClean="0"/>
              <a:t>Number of People Living in Poverty in the U.S. 1959 – 2010 </a:t>
            </a:r>
            <a:endParaRPr lang="en-US" dirty="0"/>
          </a:p>
        </p:txBody>
      </p:sp>
      <p:graphicFrame>
        <p:nvGraphicFramePr>
          <p:cNvPr id="3" name="Chart 2"/>
          <p:cNvGraphicFramePr/>
          <p:nvPr>
            <p:extLst>
              <p:ext uri="{D42A27DB-BD31-4B8C-83A1-F6EECF244321}">
                <p14:modId xmlns:p14="http://schemas.microsoft.com/office/powerpoint/2010/main" val="1496167512"/>
              </p:ext>
            </p:extLst>
          </p:nvPr>
        </p:nvGraphicFramePr>
        <p:xfrm>
          <a:off x="381000" y="1219200"/>
          <a:ext cx="8305800"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p:cNvSpPr txBox="1"/>
          <p:nvPr/>
        </p:nvSpPr>
        <p:spPr>
          <a:xfrm>
            <a:off x="6781800" y="1752600"/>
            <a:ext cx="1447800" cy="369332"/>
          </a:xfrm>
          <a:prstGeom prst="rect">
            <a:avLst/>
          </a:prstGeom>
          <a:noFill/>
        </p:spPr>
        <p:txBody>
          <a:bodyPr wrap="square" rtlCol="0">
            <a:spAutoFit/>
          </a:bodyPr>
          <a:lstStyle/>
          <a:p>
            <a:r>
              <a:rPr lang="en-US" b="1" dirty="0" smtClean="0"/>
              <a:t>49.7 million</a:t>
            </a:r>
            <a:endParaRPr lang="en-US" b="1" dirty="0"/>
          </a:p>
        </p:txBody>
      </p:sp>
      <p:cxnSp>
        <p:nvCxnSpPr>
          <p:cNvPr id="6" name="Straight Arrow Connector 5"/>
          <p:cNvCxnSpPr/>
          <p:nvPr/>
        </p:nvCxnSpPr>
        <p:spPr>
          <a:xfrm>
            <a:off x="7162800" y="2057400"/>
            <a:ext cx="838200" cy="1524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629400" y="3657600"/>
            <a:ext cx="1371600" cy="369332"/>
          </a:xfrm>
          <a:prstGeom prst="rect">
            <a:avLst/>
          </a:prstGeom>
          <a:noFill/>
        </p:spPr>
        <p:txBody>
          <a:bodyPr wrap="square" rtlCol="0">
            <a:spAutoFit/>
          </a:bodyPr>
          <a:lstStyle/>
          <a:p>
            <a:r>
              <a:rPr lang="en-US" b="1" dirty="0" smtClean="0"/>
              <a:t>15 percent</a:t>
            </a:r>
            <a:endParaRPr lang="en-US" b="1" dirty="0"/>
          </a:p>
        </p:txBody>
      </p:sp>
      <p:cxnSp>
        <p:nvCxnSpPr>
          <p:cNvPr id="12" name="Straight Arrow Connector 11"/>
          <p:cNvCxnSpPr/>
          <p:nvPr/>
        </p:nvCxnSpPr>
        <p:spPr>
          <a:xfrm>
            <a:off x="7239000" y="4038600"/>
            <a:ext cx="913606" cy="60880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676400" y="2133600"/>
            <a:ext cx="3352800" cy="369332"/>
          </a:xfrm>
          <a:prstGeom prst="rect">
            <a:avLst/>
          </a:prstGeom>
          <a:noFill/>
        </p:spPr>
        <p:txBody>
          <a:bodyPr wrap="square" rtlCol="0">
            <a:spAutoFit/>
          </a:bodyPr>
          <a:lstStyle/>
          <a:p>
            <a:r>
              <a:rPr lang="en-US" b="1" dirty="0" smtClean="0">
                <a:solidFill>
                  <a:schemeClr val="tx2"/>
                </a:solidFill>
              </a:rPr>
              <a:t>Number in poverty (in millions)</a:t>
            </a:r>
            <a:endParaRPr lang="en-US" b="1" dirty="0">
              <a:solidFill>
                <a:schemeClr val="tx2"/>
              </a:solidFill>
            </a:endParaRPr>
          </a:p>
        </p:txBody>
      </p:sp>
      <p:sp>
        <p:nvSpPr>
          <p:cNvPr id="15" name="TextBox 14"/>
          <p:cNvSpPr txBox="1"/>
          <p:nvPr/>
        </p:nvSpPr>
        <p:spPr>
          <a:xfrm>
            <a:off x="2438400" y="5029200"/>
            <a:ext cx="2590800" cy="369332"/>
          </a:xfrm>
          <a:prstGeom prst="rect">
            <a:avLst/>
          </a:prstGeom>
          <a:noFill/>
        </p:spPr>
        <p:txBody>
          <a:bodyPr wrap="square" rtlCol="0">
            <a:spAutoFit/>
          </a:bodyPr>
          <a:lstStyle/>
          <a:p>
            <a:r>
              <a:rPr lang="en-US" b="1" dirty="0" smtClean="0">
                <a:solidFill>
                  <a:srgbClr val="FF0000"/>
                </a:solidFill>
              </a:rPr>
              <a:t>Poverty rate</a:t>
            </a:r>
            <a:endParaRPr lang="en-US" b="1" dirty="0">
              <a:solidFill>
                <a:srgbClr val="FF0000"/>
              </a:solidFill>
            </a:endParaRPr>
          </a:p>
        </p:txBody>
      </p:sp>
      <p:sp>
        <p:nvSpPr>
          <p:cNvPr id="16" name="TextBox 15"/>
          <p:cNvSpPr txBox="1"/>
          <p:nvPr/>
        </p:nvSpPr>
        <p:spPr>
          <a:xfrm>
            <a:off x="914400" y="1524000"/>
            <a:ext cx="4419600" cy="276999"/>
          </a:xfrm>
          <a:prstGeom prst="rect">
            <a:avLst/>
          </a:prstGeom>
          <a:noFill/>
        </p:spPr>
        <p:txBody>
          <a:bodyPr wrap="square" rtlCol="0">
            <a:spAutoFit/>
          </a:bodyPr>
          <a:lstStyle/>
          <a:p>
            <a:r>
              <a:rPr lang="en-US" sz="1200" dirty="0" smtClean="0"/>
              <a:t>Number in millions – Rate in percent</a:t>
            </a:r>
            <a:endParaRPr lang="en-US" sz="1200" dirty="0"/>
          </a:p>
        </p:txBody>
      </p:sp>
      <p:sp>
        <p:nvSpPr>
          <p:cNvPr id="17" name="TextBox 16"/>
          <p:cNvSpPr txBox="1"/>
          <p:nvPr/>
        </p:nvSpPr>
        <p:spPr>
          <a:xfrm>
            <a:off x="914400" y="5893713"/>
            <a:ext cx="6629400" cy="430887"/>
          </a:xfrm>
          <a:prstGeom prst="rect">
            <a:avLst/>
          </a:prstGeom>
          <a:noFill/>
        </p:spPr>
        <p:txBody>
          <a:bodyPr wrap="square" rtlCol="0">
            <a:spAutoFit/>
          </a:bodyPr>
          <a:lstStyle/>
          <a:p>
            <a:r>
              <a:rPr lang="en-US" sz="1100" dirty="0" smtClean="0"/>
              <a:t>Source: U.S. Census Bureau as reported by Business Insider  9-16-10. 2012 poverty number updated CBSDC/AP 11-15-12.2012  Poverty Rate updated Washington Times 9-12-12</a:t>
            </a:r>
            <a:endParaRPr lang="en-US" sz="1100" dirty="0"/>
          </a:p>
        </p:txBody>
      </p:sp>
      <p:sp>
        <p:nvSpPr>
          <p:cNvPr id="13" name="Slide Number Placeholder 12"/>
          <p:cNvSpPr>
            <a:spLocks noGrp="1"/>
          </p:cNvSpPr>
          <p:nvPr>
            <p:ph type="sldNum" sz="quarter" idx="12"/>
          </p:nvPr>
        </p:nvSpPr>
        <p:spPr/>
        <p:txBody>
          <a:bodyPr/>
          <a:lstStyle/>
          <a:p>
            <a:fld id="{95B3E4F9-98C9-4813-AC6A-FE2F9590A7A9}"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57200"/>
            <a:ext cx="8077200" cy="5632311"/>
          </a:xfrm>
          <a:prstGeom prst="rect">
            <a:avLst/>
          </a:prstGeom>
          <a:noFill/>
        </p:spPr>
        <p:txBody>
          <a:bodyPr wrap="square" rtlCol="0">
            <a:spAutoFit/>
          </a:bodyPr>
          <a:lstStyle/>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Of course, in order to get to college you must first have K-12 education.</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 weak economy also has a direct impact on the potential for America’s youth to make that transition.</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In 2012, 49.7 million Americans were living in poverty. That equates to 15% of the population of the United States.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Children living in poverty have a higher level of absenteeism or leave school altogether because they are more likely to have to work or care for family members.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As a group, 16 to 24 year old students who come from low income families are seven times more likely to drop out than those students from families with higher incomes.</a:t>
            </a:r>
          </a:p>
          <a:p>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 higher percentage of young adults (31 percent) without a high school diploma live in poverty, compared to the 24 percent of young people who finished high school.</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14401"/>
            <a:ext cx="8534400" cy="4247317"/>
          </a:xfrm>
          <a:prstGeom prst="rect">
            <a:avLst/>
          </a:prstGeom>
        </p:spPr>
        <p:txBody>
          <a:bodyPr wrap="square">
            <a:spAutoFit/>
          </a:bodyPr>
          <a:lstStyle/>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Rigorous research has demonstrated that investments in both educational facilities and in providing high-quality pre-kindergarten education would yield extraordinary returns. Each $1 spent improving marginal educational facilities leads to $1.50 in economic value. Even more striking, investments in universal high-quality pre-kindergarten </a:t>
            </a:r>
            <a:r>
              <a:rPr lang="en-US" dirty="0" smtClean="0">
                <a:latin typeface="Arial" pitchFamily="34" charset="0"/>
                <a:cs typeface="Arial" pitchFamily="34" charset="0"/>
              </a:rPr>
              <a:t>education can </a:t>
            </a:r>
            <a:r>
              <a:rPr lang="en-US" dirty="0">
                <a:latin typeface="Arial" pitchFamily="34" charset="0"/>
                <a:cs typeface="Arial" pitchFamily="34" charset="0"/>
              </a:rPr>
              <a:t>carry eventual benefit-to-cost ratios as high as 8-to-1</a:t>
            </a:r>
            <a:r>
              <a:rPr lang="en-US" dirty="0" smtClean="0">
                <a:latin typeface="Arial" pitchFamily="34" charset="0"/>
                <a:cs typeface="Arial" pitchFamily="34" charset="0"/>
              </a:rPr>
              <a:t>.</a:t>
            </a:r>
          </a:p>
          <a:p>
            <a:pPr>
              <a:buFont typeface="Wingdings" pitchFamily="2" charset="2"/>
              <a:buChar char="Ø"/>
            </a:pPr>
            <a:endParaRPr lang="en-US" dirty="0">
              <a:latin typeface="Arial" pitchFamily="34" charset="0"/>
              <a:cs typeface="Arial" pitchFamily="34" charset="0"/>
            </a:endParaRPr>
          </a:p>
          <a:p>
            <a:endParaRPr lang="en-US" dirty="0" smtClean="0">
              <a:latin typeface="Arial" pitchFamily="34" charset="0"/>
              <a:cs typeface="Arial" pitchFamily="34" charset="0"/>
            </a:endParaRPr>
          </a:p>
          <a:p>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According to the University of Michigan sponsored National Poverty Center's statistics, "Children represent a disproportionate share of the poor in the United States; they are 24% of the total population, but 36% of the poor population. In 2010, 16.4 million children, or 22%, were poor."</a:t>
            </a:r>
          </a:p>
        </p:txBody>
      </p:sp>
    </p:spTree>
    <p:extLst>
      <p:ext uri="{BB962C8B-B14F-4D97-AF65-F5344CB8AC3E}">
        <p14:creationId xmlns:p14="http://schemas.microsoft.com/office/powerpoint/2010/main" val="21929026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12845"/>
            <a:ext cx="8305800" cy="5078313"/>
          </a:xfrm>
          <a:prstGeom prst="rect">
            <a:avLst/>
          </a:prstGeom>
        </p:spPr>
        <p:txBody>
          <a:bodyPr wrap="square">
            <a:spAutoFit/>
          </a:bodyPr>
          <a:lstStyle/>
          <a:p>
            <a:pPr>
              <a:buFont typeface="Wingdings" pitchFamily="2" charset="2"/>
              <a:buChar char="Ø"/>
            </a:pPr>
            <a:r>
              <a:rPr lang="en-US" dirty="0" smtClean="0">
                <a:latin typeface="Arial" pitchFamily="34" charset="0"/>
                <a:cs typeface="Arial" pitchFamily="34" charset="0"/>
              </a:rPr>
              <a:t> 40 percent of all children living in poverty aren’t prepared for primary schooling.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Children who live below the poverty line are 1.3 times more likely to have developmental delays or learning disabilities than those who don’t live in poverty.</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On average, </a:t>
            </a:r>
            <a:r>
              <a:rPr lang="en-US" dirty="0">
                <a:latin typeface="Arial" pitchFamily="34" charset="0"/>
                <a:cs typeface="Arial" pitchFamily="34" charset="0"/>
              </a:rPr>
              <a:t>b</a:t>
            </a:r>
            <a:r>
              <a:rPr lang="en-US" dirty="0" smtClean="0">
                <a:latin typeface="Arial" pitchFamily="34" charset="0"/>
                <a:cs typeface="Arial" pitchFamily="34" charset="0"/>
              </a:rPr>
              <a:t>y the end of the 4</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grade, African-American, Hispanic and low-income students are already two years behind their grade level. By the time they reach the 12</a:t>
            </a:r>
            <a:r>
              <a:rPr lang="en-US" baseline="30000" dirty="0" smtClean="0">
                <a:latin typeface="Arial" pitchFamily="34" charset="0"/>
                <a:cs typeface="Arial" pitchFamily="34" charset="0"/>
              </a:rPr>
              <a:t>th</a:t>
            </a:r>
            <a:r>
              <a:rPr lang="en-US" dirty="0" smtClean="0">
                <a:latin typeface="Arial" pitchFamily="34" charset="0"/>
                <a:cs typeface="Arial" pitchFamily="34" charset="0"/>
              </a:rPr>
              <a:t> grade, they are four years behind.</a:t>
            </a:r>
            <a:r>
              <a:rPr lang="en-US" b="1" dirty="0">
                <a:latin typeface="Arial" pitchFamily="34" charset="0"/>
                <a:cs typeface="Arial" pitchFamily="34" charset="0"/>
              </a:rPr>
              <a:t> </a:t>
            </a:r>
            <a:endParaRPr lang="en-US" b="1" dirty="0" smtClean="0">
              <a:latin typeface="Arial" pitchFamily="34" charset="0"/>
              <a:cs typeface="Arial" pitchFamily="34" charset="0"/>
            </a:endParaRPr>
          </a:p>
          <a:p>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Less than 30 percent of students in the bottom quarter of incomes enroll in a four-year school. Among that group, less than half graduate. </a:t>
            </a:r>
            <a:br>
              <a:rPr lang="en-US" dirty="0" smtClean="0">
                <a:latin typeface="Arial" pitchFamily="34" charset="0"/>
                <a:cs typeface="Arial" pitchFamily="34" charset="0"/>
              </a:rPr>
            </a:br>
            <a:r>
              <a:rPr lang="en-US" dirty="0" smtClean="0">
                <a:latin typeface="Arial" pitchFamily="34" charset="0"/>
                <a:cs typeface="Arial" pitchFamily="34" charset="0"/>
              </a:rPr>
              <a:t> </a:t>
            </a:r>
          </a:p>
          <a:p>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And, of course; we need talented teachers to help lead the way.</a:t>
            </a:r>
          </a:p>
          <a:p>
            <a:r>
              <a:rPr lang="en-US" dirty="0" smtClean="0">
                <a:latin typeface="Arial" pitchFamily="34" charset="0"/>
                <a:cs typeface="Arial" pitchFamily="34" charset="0"/>
              </a:rPr>
              <a:t/>
            </a:r>
            <a:br>
              <a:rPr lang="en-US" dirty="0" smtClean="0">
                <a:latin typeface="Arial" pitchFamily="34" charset="0"/>
                <a:cs typeface="Arial" pitchFamily="34" charset="0"/>
              </a:rPr>
            </a:b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A big contributor to the decline in local employment: education workers. "/>
          <p:cNvPicPr>
            <a:picLocks noChangeAspect="1" noChangeArrowheads="1"/>
          </p:cNvPicPr>
          <p:nvPr/>
        </p:nvPicPr>
        <p:blipFill>
          <a:blip r:embed="rId3" cstate="print"/>
          <a:srcRect/>
          <a:stretch>
            <a:fillRect/>
          </a:stretch>
        </p:blipFill>
        <p:spPr bwMode="auto">
          <a:xfrm>
            <a:off x="457200" y="457200"/>
            <a:ext cx="7848600" cy="547921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8229600" cy="5632311"/>
          </a:xfrm>
          <a:prstGeom prst="rect">
            <a:avLst/>
          </a:prstGeom>
          <a:noFill/>
        </p:spPr>
        <p:txBody>
          <a:bodyPr wrap="square" rtlCol="0">
            <a:spAutoFit/>
          </a:bodyPr>
          <a:lstStyle/>
          <a:p>
            <a:pPr>
              <a:buFont typeface="Wingdings" pitchFamily="2" charset="2"/>
              <a:buChar char="Ø"/>
            </a:pPr>
            <a:r>
              <a:rPr lang="en-US" dirty="0" smtClean="0"/>
              <a:t> </a:t>
            </a:r>
            <a:r>
              <a:rPr lang="en-US" dirty="0" smtClean="0">
                <a:latin typeface="Arial" pitchFamily="34" charset="0"/>
                <a:cs typeface="Arial" pitchFamily="34" charset="0"/>
              </a:rPr>
              <a:t>Since June 2008, when local governments employed 8.1 million teachers,  more than 300,000 teachers have been laid off.  And, those still working are making less.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truth is that in a recent</a:t>
            </a:r>
            <a:r>
              <a:rPr lang="en-US" dirty="0">
                <a:latin typeface="Arial" pitchFamily="34" charset="0"/>
                <a:cs typeface="Arial" pitchFamily="34" charset="0"/>
              </a:rPr>
              <a:t> </a:t>
            </a:r>
            <a:r>
              <a:rPr lang="en-US" dirty="0" smtClean="0">
                <a:latin typeface="Arial" pitchFamily="34" charset="0"/>
                <a:cs typeface="Arial" pitchFamily="34" charset="0"/>
              </a:rPr>
              <a:t>OECD study, pay for U.S. teachers ranked at only 60 percent of the wages of other college educated workers.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Meanwhile, the salaries for teachers in higher-achieving nations like Finland, Sweden, Germany, New Zealand, and Australia were comparable to those of their college-educated peers.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Adjusting for differences in the number of weeks worked, a 2011 study by the Economic Policy Institute found that men experience more than a 20 percent penalty for choosing teaching, and women experience a penalty of nearly 7 percent, a sharp drop from the 1960s when pay for teachers was considerably higher and women had fewer options.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This is no way to close the achievement gap. We need to heed the lessons of nations that honor and support their teachers if we ever hope to produce a world-class educational system that serves all our children.</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09800"/>
            <a:ext cx="7696200" cy="1938992"/>
          </a:xfrm>
          <a:prstGeom prst="rect">
            <a:avLst/>
          </a:prstGeom>
          <a:noFill/>
        </p:spPr>
        <p:txBody>
          <a:bodyPr wrap="square" rtlCol="0">
            <a:spAutoFit/>
          </a:bodyPr>
          <a:lstStyle/>
          <a:p>
            <a:pPr algn="ctr"/>
            <a:r>
              <a:rPr lang="en-US" sz="6000" dirty="0" smtClean="0">
                <a:latin typeface="Arial Black" pitchFamily="34" charset="0"/>
              </a:rPr>
              <a:t>The Recipe For A “Brighter Future”</a:t>
            </a:r>
            <a:endParaRPr lang="en-US" sz="6000" dirty="0">
              <a:latin typeface="Arial Black"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INVEST IN OUR INFRASTRUCTURE</a:t>
            </a:r>
            <a:endParaRPr lang="en-US"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7201" y="1524000"/>
            <a:ext cx="7848599" cy="4442604"/>
          </a:xfrm>
        </p:spPr>
      </p:pic>
    </p:spTree>
    <p:extLst>
      <p:ext uri="{BB962C8B-B14F-4D97-AF65-F5344CB8AC3E}">
        <p14:creationId xmlns:p14="http://schemas.microsoft.com/office/powerpoint/2010/main" val="33049634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b="1" dirty="0" smtClean="0"/>
              <a:t>Invest In Our Youth</a:t>
            </a:r>
            <a:endParaRPr lang="en-US" b="1"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016225"/>
            <a:ext cx="7924800" cy="4698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25900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4" name="Picture 4" descr="http://matchbin-assets.s3.amazonaws.com/public/sites/493/assets/Celebrate_America_at_The_Rock_Ranch_June_300_1340888563.jpg"/>
          <p:cNvPicPr>
            <a:picLocks noChangeAspect="1" noChangeArrowheads="1"/>
          </p:cNvPicPr>
          <p:nvPr/>
        </p:nvPicPr>
        <p:blipFill>
          <a:blip r:embed="rId3" cstate="print"/>
          <a:srcRect/>
          <a:stretch>
            <a:fillRect/>
          </a:stretch>
        </p:blipFill>
        <p:spPr bwMode="auto">
          <a:xfrm>
            <a:off x="1295400" y="1905000"/>
            <a:ext cx="6324600" cy="4384098"/>
          </a:xfrm>
          <a:prstGeom prst="rect">
            <a:avLst/>
          </a:prstGeom>
          <a:noFill/>
        </p:spPr>
      </p:pic>
      <p:sp>
        <p:nvSpPr>
          <p:cNvPr id="4" name="TextBox 3"/>
          <p:cNvSpPr txBox="1"/>
          <p:nvPr/>
        </p:nvSpPr>
        <p:spPr>
          <a:xfrm>
            <a:off x="457200" y="533400"/>
            <a:ext cx="8077200" cy="1323439"/>
          </a:xfrm>
          <a:prstGeom prst="rect">
            <a:avLst/>
          </a:prstGeom>
          <a:noFill/>
        </p:spPr>
        <p:txBody>
          <a:bodyPr wrap="square" rtlCol="0">
            <a:spAutoFit/>
          </a:bodyPr>
          <a:lstStyle/>
          <a:p>
            <a:pPr algn="ctr"/>
            <a:r>
              <a:rPr lang="en-US" sz="4000" dirty="0" smtClean="0">
                <a:latin typeface="Arial Black" pitchFamily="34" charset="0"/>
              </a:rPr>
              <a:t>CELEBRATE A BETTER AMERICA !</a:t>
            </a:r>
            <a:endParaRPr lang="en-US" sz="4000" dirty="0">
              <a:latin typeface="Arial Black"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57200" y="228600"/>
            <a:ext cx="8153400" cy="7017306"/>
          </a:xfrm>
          <a:prstGeom prst="rect">
            <a:avLst/>
          </a:prstGeom>
          <a:noFill/>
        </p:spPr>
        <p:txBody>
          <a:bodyPr wrap="square" rtlCol="0">
            <a:spAutoFit/>
          </a:bodyPr>
          <a:lstStyle/>
          <a:p>
            <a:pPr>
              <a:buFont typeface="Wingdings" pitchFamily="2" charset="2"/>
              <a:buChar char="Ø"/>
            </a:pPr>
            <a:r>
              <a:rPr lang="en-US" dirty="0" smtClean="0">
                <a:latin typeface="Arial" pitchFamily="34" charset="0"/>
                <a:cs typeface="Arial" pitchFamily="34" charset="0"/>
              </a:rPr>
              <a:t> In the last few issues of E-News, we have explored serious economic issues impacting all of our families.</a:t>
            </a:r>
          </a:p>
          <a:p>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United States is still the world’s economic “Super Power.”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By far, we outpace others in GDP, worker productivity, corporate profits,</a:t>
            </a:r>
            <a:r>
              <a:rPr lang="en-US" strike="sngStrike" dirty="0" smtClean="0">
                <a:latin typeface="Arial" pitchFamily="34" charset="0"/>
                <a:cs typeface="Arial" pitchFamily="34" charset="0"/>
              </a:rPr>
              <a:t> </a:t>
            </a:r>
            <a:r>
              <a:rPr lang="en-US" dirty="0" smtClean="0">
                <a:latin typeface="Arial" pitchFamily="34" charset="0"/>
                <a:cs typeface="Arial" pitchFamily="34" charset="0"/>
              </a:rPr>
              <a:t>shareholder value, and executive compensation.</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However, middle and low income earners have lost significant ground. These groups have lost both income and share of this nation’s wealth.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To make matters worse, they also see their share of the tax bill increasing.</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Can an economic policy that benefits a few at the expense of the many survive in today’s “Global Economy”? Not Likely. </a:t>
            </a:r>
          </a:p>
          <a:p>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International Monetary Fund (IMF) projects that China’s economy will be bigger than that of the United States by 2016. That is just three years away, and it will be the first time in more than a century that the United States will no longer be the world’s largest economy. </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Historically high and chronic unemployment continues to slow our path to recovery.</a:t>
            </a:r>
          </a:p>
          <a:p>
            <a:endParaRPr lang="en-US" dirty="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long term unemployment"/>
          <p:cNvPicPr>
            <a:picLocks noChangeAspect="1" noChangeArrowheads="1"/>
          </p:cNvPicPr>
          <p:nvPr/>
        </p:nvPicPr>
        <p:blipFill>
          <a:blip r:embed="rId3" cstate="print"/>
          <a:srcRect/>
          <a:stretch>
            <a:fillRect/>
          </a:stretch>
        </p:blipFill>
        <p:spPr bwMode="auto">
          <a:xfrm>
            <a:off x="457200" y="609600"/>
            <a:ext cx="8229600" cy="52578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534400" cy="7571303"/>
          </a:xfrm>
          <a:prstGeom prst="rect">
            <a:avLst/>
          </a:prstGeom>
        </p:spPr>
        <p:txBody>
          <a:bodyPr wrap="square">
            <a:spAutoFit/>
          </a:bodyPr>
          <a:lstStyle/>
          <a:p>
            <a:pPr>
              <a:buFont typeface="Wingdings" pitchFamily="2" charset="2"/>
              <a:buChar char="Ø"/>
            </a:pPr>
            <a:r>
              <a:rPr lang="en-US" dirty="0" smtClean="0">
                <a:latin typeface="Arial" pitchFamily="34" charset="0"/>
                <a:cs typeface="Arial" pitchFamily="34" charset="0"/>
              </a:rPr>
              <a:t> Long term unemployment and underemployment is at the highest level since at least the end of World War II, threatening to create a permanent underclass of workers who will find it difficult, if not impossible, to obtain jobs in the future.</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According to data recently released by the St. Louis Federal Reserve, the average duration of unemployment is now at about 40 weeks, double the previous highest level of about 20 weeks that prevailed during the last three recessions.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Creating jobs -- GOOD jobs should be the number one focal point guiding all of our policy debate. It’s the only way for the economy to recover.</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After all, if the 23 million currently unemployed workers were receiving a paycheck, they could buy things, and thus fuel a full economic recovery.</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Not to mention that they would also be able to pay taxes and thus help pay down our tremendous national debt that costs billions of dollars in interest payments, and robs the economy of otherwise productive uses.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Last week we reviewed the need to rebuild America’s crumbling physical infrastructure.</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Another important infrastructure needed to sustain our ability to compete globally is meeting our EDUCATIONAL needs.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1397000"/>
          <a:ext cx="8686800" cy="5003800"/>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p:cNvSpPr txBox="1"/>
          <p:nvPr/>
        </p:nvSpPr>
        <p:spPr>
          <a:xfrm>
            <a:off x="381000" y="533400"/>
            <a:ext cx="8153400" cy="369332"/>
          </a:xfrm>
          <a:prstGeom prst="rect">
            <a:avLst/>
          </a:prstGeom>
          <a:noFill/>
        </p:spPr>
        <p:txBody>
          <a:bodyPr wrap="square" rtlCol="0">
            <a:spAutoFit/>
          </a:bodyPr>
          <a:lstStyle/>
          <a:p>
            <a:pPr algn="ctr"/>
            <a:r>
              <a:rPr lang="en-US" b="1" dirty="0" smtClean="0">
                <a:latin typeface="Arial" pitchFamily="34" charset="0"/>
                <a:cs typeface="Arial" pitchFamily="34" charset="0"/>
              </a:rPr>
              <a:t>Percentage of Age 25 - 34 With a College Degree</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
            <a:ext cx="8077200" cy="7017306"/>
          </a:xfrm>
          <a:prstGeom prst="rect">
            <a:avLst/>
          </a:prstGeom>
          <a:noFill/>
        </p:spPr>
        <p:txBody>
          <a:bodyPr wrap="square" rtlCol="0">
            <a:spAutoFit/>
          </a:bodyPr>
          <a:lstStyle/>
          <a:p>
            <a:pPr>
              <a:buFont typeface="Wingdings" pitchFamily="2" charset="2"/>
              <a:buChar char="Ø"/>
            </a:pPr>
            <a:r>
              <a:rPr lang="en-US" dirty="0" smtClean="0">
                <a:latin typeface="Arial" pitchFamily="34" charset="0"/>
                <a:cs typeface="Arial" pitchFamily="34" charset="0"/>
              </a:rPr>
              <a:t> China and India are expanding their influence in the higher education arena.</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About 40 percent of young post-secondary degree holders in leading countries will come from China and India by 2020. The United States and the European Union countries combined will produce about 25 percent.</a:t>
            </a:r>
          </a:p>
          <a:p>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gap between China and the United States -- the two leading producers of graduates in 2010, with 18 and 14 percent respectively -- will grow even larger by 2020. China is expected to produce 29 percent of all higher education graduates.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In 2009, the United States established a goal to become the global nation with the highest proportion of 25-34 year old graduates by 2020. According to a report published on this, about 60 percent of the target group must attain a post-secondary degree in order to reach this goal.</a:t>
            </a:r>
          </a:p>
          <a:p>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China is also looking to educate more people by 2020. It is aiming for 20 percent of its citizens, or 195 million people, to have higher education degrees by the end of this decade. According to the report, this would mean that China’s population of higher education graduates would be about the same as the entire projected population of 25-64 year olds in the United States in 2020.</a:t>
            </a:r>
          </a:p>
          <a:p>
            <a:r>
              <a:rPr lang="en-US" dirty="0">
                <a:latin typeface="Arial" pitchFamily="34" charset="0"/>
                <a:cs typeface="Arial" pitchFamily="34" charset="0"/>
              </a:rPr>
              <a:t/>
            </a:r>
            <a:br>
              <a:rPr lang="en-US" dirty="0">
                <a:latin typeface="Arial" pitchFamily="34" charset="0"/>
                <a:cs typeface="Arial" pitchFamily="34" charset="0"/>
              </a:rPr>
            </a:b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http://media.economist.com/sites/default/files/imagecache/290-width/images/2012/11/articles/body/20121201_USC536.png"/>
          <p:cNvPicPr>
            <a:picLocks noChangeAspect="1" noChangeArrowheads="1"/>
          </p:cNvPicPr>
          <p:nvPr/>
        </p:nvPicPr>
        <p:blipFill>
          <a:blip r:embed="rId3" cstate="print"/>
          <a:srcRect/>
          <a:stretch>
            <a:fillRect/>
          </a:stretch>
        </p:blipFill>
        <p:spPr bwMode="auto">
          <a:xfrm>
            <a:off x="609600" y="685800"/>
            <a:ext cx="7848600" cy="5257800"/>
          </a:xfrm>
          <a:prstGeom prst="rect">
            <a:avLst/>
          </a:prstGeom>
          <a:noFill/>
        </p:spPr>
      </p:pic>
      <p:sp>
        <p:nvSpPr>
          <p:cNvPr id="3" name="TextBox 2"/>
          <p:cNvSpPr txBox="1"/>
          <p:nvPr/>
        </p:nvSpPr>
        <p:spPr>
          <a:xfrm>
            <a:off x="533400" y="228600"/>
            <a:ext cx="8153400" cy="369332"/>
          </a:xfrm>
          <a:prstGeom prst="rect">
            <a:avLst/>
          </a:prstGeom>
          <a:noFill/>
        </p:spPr>
        <p:txBody>
          <a:bodyPr wrap="square" rtlCol="0">
            <a:spAutoFit/>
          </a:bodyPr>
          <a:lstStyle/>
          <a:p>
            <a:pPr algn="ctr"/>
            <a:r>
              <a:rPr lang="en-US" b="1" dirty="0" smtClean="0">
                <a:latin typeface="Arial" pitchFamily="34" charset="0"/>
                <a:cs typeface="Arial" pitchFamily="34" charset="0"/>
              </a:rPr>
              <a:t>Cost of Higher Education Soars 1200% in 30 Years</a:t>
            </a:r>
            <a:endParaRPr lang="en-U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85800"/>
            <a:ext cx="7467600" cy="5355312"/>
          </a:xfrm>
          <a:prstGeom prst="rect">
            <a:avLst/>
          </a:prstGeom>
          <a:noFill/>
        </p:spPr>
        <p:txBody>
          <a:bodyPr wrap="square" rtlCol="0">
            <a:spAutoFit/>
          </a:bodyPr>
          <a:lstStyle/>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A primary cause of the declining numbers of college graduates may be the fact that soaring tuition and shrinking incomes are making college less and less affordable.</a:t>
            </a:r>
          </a:p>
          <a:p>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For millions of young people, rising college costs are putting the American dream on hold, or out of reach.</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In the 1970s, the maximum Pell Grant for low-income families covered 40% of private tuition.  Today, it covers only 15%.</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For public universities, the value has dropped from 60% to 40%.</a:t>
            </a: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According to the College Board, the volume of student loans has grown at an average of 27% per year since 2001.</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a:latin typeface="Arial" pitchFamily="34" charset="0"/>
                <a:cs typeface="Arial" pitchFamily="34" charset="0"/>
              </a:rPr>
              <a:t> </a:t>
            </a:r>
            <a:r>
              <a:rPr lang="en-US" dirty="0" smtClean="0">
                <a:latin typeface="Arial" pitchFamily="34" charset="0"/>
                <a:cs typeface="Arial" pitchFamily="34" charset="0"/>
              </a:rPr>
              <a:t>As tuition costs continue to soar and the national student loan debt hits $1 trillion, many people have been left wondering if college is even worth it anymore.</a:t>
            </a:r>
          </a:p>
          <a:p>
            <a:pPr>
              <a:buFont typeface="Wingdings" pitchFamily="2" charset="2"/>
              <a:buChar char="Ø"/>
            </a:pP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33400"/>
            <a:ext cx="7772400" cy="5632311"/>
          </a:xfrm>
          <a:prstGeom prst="rect">
            <a:avLst/>
          </a:prstGeom>
        </p:spPr>
        <p:txBody>
          <a:bodyPr wrap="square">
            <a:spAutoFit/>
          </a:bodyPr>
          <a:lstStyle/>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endParaRPr lang="en-US" dirty="0" smtClean="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t>
            </a:r>
            <a:r>
              <a:rPr lang="en-US" dirty="0">
                <a:latin typeface="Arial" pitchFamily="34" charset="0"/>
                <a:cs typeface="Arial" pitchFamily="34" charset="0"/>
              </a:rPr>
              <a:t>Therefore, lowering college </a:t>
            </a:r>
            <a:r>
              <a:rPr lang="en-US" dirty="0" smtClean="0">
                <a:latin typeface="Arial" pitchFamily="34" charset="0"/>
                <a:cs typeface="Arial" pitchFamily="34" charset="0"/>
              </a:rPr>
              <a:t>costs must </a:t>
            </a:r>
            <a:r>
              <a:rPr lang="en-US" dirty="0">
                <a:latin typeface="Arial" pitchFamily="34" charset="0"/>
                <a:cs typeface="Arial" pitchFamily="34" charset="0"/>
              </a:rPr>
              <a:t>be a priority for the whole country.</a:t>
            </a:r>
          </a:p>
          <a:p>
            <a:r>
              <a:rPr lang="en-US" dirty="0">
                <a:hlinkClick r:id="rId2"/>
              </a:rPr>
              <a:t> </a:t>
            </a:r>
            <a:endParaRPr lang="en-US" dirty="0"/>
          </a:p>
          <a:p>
            <a:pPr>
              <a:buFont typeface="Wingdings" pitchFamily="2" charset="2"/>
              <a:buChar char="Ø"/>
            </a:pPr>
            <a:r>
              <a:rPr lang="en-US" dirty="0"/>
              <a:t> </a:t>
            </a:r>
            <a:r>
              <a:rPr lang="en-US" dirty="0">
                <a:latin typeface="Arial" pitchFamily="34" charset="0"/>
                <a:cs typeface="Arial" pitchFamily="34" charset="0"/>
              </a:rPr>
              <a:t>Education Secretary Arne Duncan notes</a:t>
            </a:r>
            <a:r>
              <a:rPr lang="en-US" i="1" dirty="0">
                <a:latin typeface="Arial" pitchFamily="34" charset="0"/>
                <a:cs typeface="Arial" pitchFamily="34" charset="0"/>
              </a:rPr>
              <a:t>: "As a nation, we need more college graduates in order to stay competitive in the global economy, but if the costs keep on rising, especially at a time when family incomes are hurting, college will become increasingly unaffordable for the middle class</a:t>
            </a:r>
            <a:r>
              <a:rPr lang="en-US" i="1" dirty="0" smtClean="0">
                <a:latin typeface="Arial" pitchFamily="34" charset="0"/>
                <a:cs typeface="Arial" pitchFamily="34" charset="0"/>
              </a:rPr>
              <a:t>.”</a:t>
            </a:r>
          </a:p>
          <a:p>
            <a:pPr>
              <a:buFont typeface="Wingdings" pitchFamily="2" charset="2"/>
              <a:buChar char="Ø"/>
            </a:pPr>
            <a:endParaRPr lang="en-US" i="1"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As a nation, we are experiencing widening gaps in skill levels, wage levels, and demographic shifts of more people with less education and fewer skills.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If we don’t confront these changes, we will find it difficult, if not impossible, to maintain a vibrant middle class.</a:t>
            </a:r>
          </a:p>
          <a:p>
            <a:pPr>
              <a:buFont typeface="Wingdings" pitchFamily="2" charset="2"/>
              <a:buChar char="Ø"/>
            </a:pPr>
            <a:endParaRPr lang="en-US" dirty="0">
              <a:latin typeface="Arial" pitchFamily="34" charset="0"/>
              <a:cs typeface="Arial" pitchFamily="34" charset="0"/>
            </a:endParaRPr>
          </a:p>
          <a:p>
            <a:pPr>
              <a:buFont typeface="Wingdings" pitchFamily="2" charset="2"/>
              <a:buChar char="Ø"/>
            </a:pPr>
            <a:r>
              <a:rPr lang="en-US" dirty="0" smtClean="0">
                <a:latin typeface="Arial" pitchFamily="34" charset="0"/>
                <a:cs typeface="Arial" pitchFamily="34" charset="0"/>
              </a:rPr>
              <a:t> The American dream of decent jobs and livable wages could disappear in our lifetime.</a:t>
            </a:r>
            <a:endParaRPr lang="en-US" dirty="0">
              <a:latin typeface="Arial" pitchFamily="34" charset="0"/>
              <a:cs typeface="Arial" pitchFamily="34" charset="0"/>
            </a:endParaRPr>
          </a:p>
        </p:txBody>
      </p:sp>
    </p:spTree>
    <p:extLst>
      <p:ext uri="{BB962C8B-B14F-4D97-AF65-F5344CB8AC3E}">
        <p14:creationId xmlns:p14="http://schemas.microsoft.com/office/powerpoint/2010/main" val="965897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1280</TotalTime>
  <Words>1504</Words>
  <Application>Microsoft Office PowerPoint</Application>
  <PresentationFormat>On-screen Show (4:3)</PresentationFormat>
  <Paragraphs>129</Paragraphs>
  <Slides>19</Slides>
  <Notes>14</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Education – The “other” Core Infrastructure Investment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Number of People Living in Poverty in the U.S. 1959 – 2010 </vt:lpstr>
      <vt:lpstr>PowerPoint Presentation</vt:lpstr>
      <vt:lpstr>PowerPoint Presentation</vt:lpstr>
      <vt:lpstr>PowerPoint Presentation</vt:lpstr>
      <vt:lpstr>PowerPoint Presentation</vt:lpstr>
      <vt:lpstr>PowerPoint Presentation</vt:lpstr>
      <vt:lpstr>PowerPoint Presentation</vt:lpstr>
      <vt:lpstr>INVEST IN OUR INFRASTRUCTURE</vt:lpstr>
      <vt:lpstr>Invest In Our Youth</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Wyatt</dc:creator>
  <cp:lastModifiedBy>5750</cp:lastModifiedBy>
  <cp:revision>24</cp:revision>
  <cp:lastPrinted>2013-02-26T01:15:09Z</cp:lastPrinted>
  <dcterms:created xsi:type="dcterms:W3CDTF">2013-02-24T18:36:31Z</dcterms:created>
  <dcterms:modified xsi:type="dcterms:W3CDTF">2013-02-26T02:35:20Z</dcterms:modified>
</cp:coreProperties>
</file>