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362" r:id="rId2"/>
    <p:sldId id="363" r:id="rId3"/>
    <p:sldId id="364" r:id="rId4"/>
    <p:sldId id="365" r:id="rId5"/>
    <p:sldId id="366" r:id="rId6"/>
    <p:sldId id="367" r:id="rId7"/>
    <p:sldId id="368" r:id="rId8"/>
    <p:sldId id="369" r:id="rId9"/>
    <p:sldId id="370" r:id="rId10"/>
    <p:sldId id="372" r:id="rId11"/>
    <p:sldId id="373" r:id="rId12"/>
    <p:sldId id="374" r:id="rId13"/>
    <p:sldId id="375" r:id="rId14"/>
    <p:sldId id="376" r:id="rId15"/>
    <p:sldId id="3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rgbClr val="1F497D"/>
              </a:solidFill>
            </c:spPr>
          </c:dPt>
          <c:dPt>
            <c:idx val="1"/>
            <c:bubble3D val="0"/>
            <c:spPr>
              <a:solidFill>
                <a:srgbClr val="FF0000"/>
              </a:solidFill>
            </c:spPr>
          </c:dPt>
          <c:dPt>
            <c:idx val="2"/>
            <c:bubble3D val="0"/>
            <c:spPr>
              <a:solidFill>
                <a:srgbClr val="FFFF00"/>
              </a:solidFill>
            </c:spPr>
          </c:dPt>
          <c:cat>
            <c:strRef>
              <c:f>Sheet1!$A$2:$A$5</c:f>
              <c:strCache>
                <c:ptCount val="4"/>
                <c:pt idx="0">
                  <c:v>Individual Income Tax</c:v>
                </c:pt>
                <c:pt idx="1">
                  <c:v>Payroll Tax (1) </c:v>
                </c:pt>
                <c:pt idx="2">
                  <c:v>Corporate Tax</c:v>
                </c:pt>
                <c:pt idx="3">
                  <c:v>Other (2)</c:v>
                </c:pt>
              </c:strCache>
            </c:strRef>
          </c:cat>
          <c:val>
            <c:numRef>
              <c:f>Sheet1!$B$2:$B$5</c:f>
              <c:numCache>
                <c:formatCode>General</c:formatCode>
                <c:ptCount val="4"/>
                <c:pt idx="0">
                  <c:v>47</c:v>
                </c:pt>
                <c:pt idx="1">
                  <c:v>36</c:v>
                </c:pt>
                <c:pt idx="2">
                  <c:v>8</c:v>
                </c:pt>
                <c:pt idx="3">
                  <c:v>9</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9182288512012935"/>
          <c:y val="0.39031674006850875"/>
          <c:w val="0.29375403795679389"/>
          <c:h val="0.31361804350727385"/>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50800"/>
          </c:spPr>
          <c:marker>
            <c:symbol val="none"/>
          </c:marker>
          <c:cat>
            <c:numRef>
              <c:f>Sheet1!$A$2:$A$14</c:f>
              <c:numCache>
                <c:formatCode>General</c:formatCode>
                <c:ptCount val="13"/>
                <c:pt idx="0">
                  <c:v>1948</c:v>
                </c:pt>
                <c:pt idx="1">
                  <c:v>55</c:v>
                </c:pt>
                <c:pt idx="2">
                  <c:v>60</c:v>
                </c:pt>
                <c:pt idx="3">
                  <c:v>65</c:v>
                </c:pt>
                <c:pt idx="4">
                  <c:v>70</c:v>
                </c:pt>
                <c:pt idx="5">
                  <c:v>75</c:v>
                </c:pt>
                <c:pt idx="6">
                  <c:v>80</c:v>
                </c:pt>
                <c:pt idx="7">
                  <c:v>85</c:v>
                </c:pt>
                <c:pt idx="8">
                  <c:v>90</c:v>
                </c:pt>
                <c:pt idx="9">
                  <c:v>95</c:v>
                </c:pt>
                <c:pt idx="10">
                  <c:v>2000</c:v>
                </c:pt>
                <c:pt idx="11">
                  <c:v>2005</c:v>
                </c:pt>
                <c:pt idx="12">
                  <c:v>2013</c:v>
                </c:pt>
              </c:numCache>
            </c:numRef>
          </c:cat>
          <c:val>
            <c:numRef>
              <c:f>Sheet1!$B$2:$B$14</c:f>
              <c:numCache>
                <c:formatCode>0%</c:formatCode>
                <c:ptCount val="13"/>
                <c:pt idx="0">
                  <c:v>0.79</c:v>
                </c:pt>
                <c:pt idx="1">
                  <c:v>0.91</c:v>
                </c:pt>
                <c:pt idx="2">
                  <c:v>0.91</c:v>
                </c:pt>
                <c:pt idx="3">
                  <c:v>0.69000000000000006</c:v>
                </c:pt>
                <c:pt idx="4">
                  <c:v>0.69000000000000006</c:v>
                </c:pt>
                <c:pt idx="5" formatCode="0.00%">
                  <c:v>0.35500000000000004</c:v>
                </c:pt>
                <c:pt idx="6">
                  <c:v>0.32000000000000006</c:v>
                </c:pt>
                <c:pt idx="7">
                  <c:v>0.28000000000000008</c:v>
                </c:pt>
                <c:pt idx="8">
                  <c:v>0.29000000000000004</c:v>
                </c:pt>
                <c:pt idx="9">
                  <c:v>0.32000000000000006</c:v>
                </c:pt>
                <c:pt idx="10">
                  <c:v>0.32000000000000006</c:v>
                </c:pt>
                <c:pt idx="11" formatCode="0.00%">
                  <c:v>0.31200000000000006</c:v>
                </c:pt>
                <c:pt idx="12">
                  <c:v>0.35000000000000003</c:v>
                </c:pt>
              </c:numCache>
            </c:numRef>
          </c:val>
          <c:smooth val="0"/>
        </c:ser>
        <c:ser>
          <c:idx val="1"/>
          <c:order val="1"/>
          <c:tx>
            <c:strRef>
              <c:f>Sheet1!$C$1</c:f>
              <c:strCache>
                <c:ptCount val="1"/>
                <c:pt idx="0">
                  <c:v>Series 2</c:v>
                </c:pt>
              </c:strCache>
            </c:strRef>
          </c:tx>
          <c:spPr>
            <a:ln w="50800"/>
          </c:spPr>
          <c:marker>
            <c:symbol val="none"/>
          </c:marker>
          <c:cat>
            <c:numRef>
              <c:f>Sheet1!$A$2:$A$14</c:f>
              <c:numCache>
                <c:formatCode>General</c:formatCode>
                <c:ptCount val="13"/>
                <c:pt idx="0">
                  <c:v>1948</c:v>
                </c:pt>
                <c:pt idx="1">
                  <c:v>55</c:v>
                </c:pt>
                <c:pt idx="2">
                  <c:v>60</c:v>
                </c:pt>
                <c:pt idx="3">
                  <c:v>65</c:v>
                </c:pt>
                <c:pt idx="4">
                  <c:v>70</c:v>
                </c:pt>
                <c:pt idx="5">
                  <c:v>75</c:v>
                </c:pt>
                <c:pt idx="6">
                  <c:v>80</c:v>
                </c:pt>
                <c:pt idx="7">
                  <c:v>85</c:v>
                </c:pt>
                <c:pt idx="8">
                  <c:v>90</c:v>
                </c:pt>
                <c:pt idx="9">
                  <c:v>95</c:v>
                </c:pt>
                <c:pt idx="10">
                  <c:v>2000</c:v>
                </c:pt>
                <c:pt idx="11">
                  <c:v>2005</c:v>
                </c:pt>
                <c:pt idx="12">
                  <c:v>2013</c:v>
                </c:pt>
              </c:numCache>
            </c:numRef>
          </c:cat>
          <c:val>
            <c:numRef>
              <c:f>Sheet1!$C$2:$C$14</c:f>
              <c:numCache>
                <c:formatCode>0%</c:formatCode>
                <c:ptCount val="13"/>
                <c:pt idx="0">
                  <c:v>0.05</c:v>
                </c:pt>
                <c:pt idx="1">
                  <c:v>9.0000000000000011E-2</c:v>
                </c:pt>
                <c:pt idx="2">
                  <c:v>0.11</c:v>
                </c:pt>
                <c:pt idx="3">
                  <c:v>0.11</c:v>
                </c:pt>
                <c:pt idx="4">
                  <c:v>0.17</c:v>
                </c:pt>
                <c:pt idx="5">
                  <c:v>0.2</c:v>
                </c:pt>
                <c:pt idx="6">
                  <c:v>0.19</c:v>
                </c:pt>
                <c:pt idx="7">
                  <c:v>0.17</c:v>
                </c:pt>
                <c:pt idx="8">
                  <c:v>0.17</c:v>
                </c:pt>
                <c:pt idx="9">
                  <c:v>0.16</c:v>
                </c:pt>
                <c:pt idx="10">
                  <c:v>0.15000000000000002</c:v>
                </c:pt>
                <c:pt idx="11" formatCode="0.00%">
                  <c:v>0.14200000000000002</c:v>
                </c:pt>
                <c:pt idx="12">
                  <c:v>0.15000000000000002</c:v>
                </c:pt>
              </c:numCache>
            </c:numRef>
          </c:val>
          <c:smooth val="0"/>
        </c:ser>
        <c:dLbls>
          <c:showLegendKey val="0"/>
          <c:showVal val="0"/>
          <c:showCatName val="0"/>
          <c:showSerName val="0"/>
          <c:showPercent val="0"/>
          <c:showBubbleSize val="0"/>
        </c:dLbls>
        <c:marker val="1"/>
        <c:smooth val="0"/>
        <c:axId val="134100096"/>
        <c:axId val="134101632"/>
      </c:lineChart>
      <c:catAx>
        <c:axId val="134100096"/>
        <c:scaling>
          <c:orientation val="minMax"/>
        </c:scaling>
        <c:delete val="0"/>
        <c:axPos val="b"/>
        <c:numFmt formatCode="General" sourceLinked="1"/>
        <c:majorTickMark val="out"/>
        <c:minorTickMark val="none"/>
        <c:tickLblPos val="nextTo"/>
        <c:crossAx val="134101632"/>
        <c:crosses val="autoZero"/>
        <c:auto val="1"/>
        <c:lblAlgn val="ctr"/>
        <c:lblOffset val="100"/>
        <c:noMultiLvlLbl val="0"/>
      </c:catAx>
      <c:valAx>
        <c:axId val="134101632"/>
        <c:scaling>
          <c:orientation val="minMax"/>
          <c:max val="1"/>
          <c:min val="0"/>
        </c:scaling>
        <c:delete val="0"/>
        <c:axPos val="l"/>
        <c:majorGridlines/>
        <c:numFmt formatCode="0%" sourceLinked="1"/>
        <c:majorTickMark val="out"/>
        <c:minorTickMark val="none"/>
        <c:tickLblPos val="nextTo"/>
        <c:crossAx val="134100096"/>
        <c:crosses val="autoZero"/>
        <c:crossBetween val="between"/>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0186400311072404E-2"/>
          <c:y val="5.8891555233659666E-2"/>
          <c:w val="0.88512224166423636"/>
          <c:h val="0.84317326500459766"/>
        </c:manualLayout>
      </c:layout>
      <c:barChart>
        <c:barDir val="col"/>
        <c:grouping val="clustered"/>
        <c:varyColors val="0"/>
        <c:ser>
          <c:idx val="0"/>
          <c:order val="0"/>
          <c:tx>
            <c:strRef>
              <c:f>Sheet1!$B$1</c:f>
              <c:strCache>
                <c:ptCount val="1"/>
                <c:pt idx="0">
                  <c:v>Series 1</c:v>
                </c:pt>
              </c:strCache>
            </c:strRef>
          </c:tx>
          <c:spPr>
            <a:solidFill>
              <a:schemeClr val="tx2">
                <a:lumMod val="40000"/>
                <a:lumOff val="60000"/>
              </a:schemeClr>
            </a:solidFill>
          </c:spPr>
          <c:invertIfNegative val="0"/>
          <c:cat>
            <c:numRef>
              <c:f>Sheet1!$A$2:$A$9</c:f>
              <c:numCache>
                <c:formatCode>General</c:formatCode>
                <c:ptCount val="8"/>
                <c:pt idx="0">
                  <c:v>1962</c:v>
                </c:pt>
                <c:pt idx="1">
                  <c:v>1970</c:v>
                </c:pt>
                <c:pt idx="2">
                  <c:v>1980</c:v>
                </c:pt>
                <c:pt idx="3">
                  <c:v>1990</c:v>
                </c:pt>
                <c:pt idx="4">
                  <c:v>2000</c:v>
                </c:pt>
                <c:pt idx="5">
                  <c:v>2007</c:v>
                </c:pt>
                <c:pt idx="6">
                  <c:v>2011</c:v>
                </c:pt>
              </c:numCache>
            </c:numRef>
          </c:cat>
          <c:val>
            <c:numRef>
              <c:f>Sheet1!$B$2:$B$9</c:f>
              <c:numCache>
                <c:formatCode>0%</c:formatCode>
                <c:ptCount val="8"/>
                <c:pt idx="0">
                  <c:v>0.21000000000000013</c:v>
                </c:pt>
                <c:pt idx="1">
                  <c:v>0.17</c:v>
                </c:pt>
                <c:pt idx="2">
                  <c:v>0.12000000000000002</c:v>
                </c:pt>
                <c:pt idx="3">
                  <c:v>9.0000000000000024E-2</c:v>
                </c:pt>
                <c:pt idx="4">
                  <c:v>0.1</c:v>
                </c:pt>
                <c:pt idx="5">
                  <c:v>0.14000000000000001</c:v>
                </c:pt>
                <c:pt idx="6">
                  <c:v>8.0000000000000043E-2</c:v>
                </c:pt>
              </c:numCache>
            </c:numRef>
          </c:val>
        </c:ser>
        <c:ser>
          <c:idx val="1"/>
          <c:order val="1"/>
          <c:tx>
            <c:strRef>
              <c:f>Sheet1!$C$1</c:f>
              <c:strCache>
                <c:ptCount val="1"/>
                <c:pt idx="0">
                  <c:v>Series 2</c:v>
                </c:pt>
              </c:strCache>
            </c:strRef>
          </c:tx>
          <c:spPr>
            <a:solidFill>
              <a:schemeClr val="tx2"/>
            </a:solidFill>
          </c:spPr>
          <c:invertIfNegative val="0"/>
          <c:cat>
            <c:numRef>
              <c:f>Sheet1!$A$2:$A$9</c:f>
              <c:numCache>
                <c:formatCode>General</c:formatCode>
                <c:ptCount val="8"/>
                <c:pt idx="0">
                  <c:v>1962</c:v>
                </c:pt>
                <c:pt idx="1">
                  <c:v>1970</c:v>
                </c:pt>
                <c:pt idx="2">
                  <c:v>1980</c:v>
                </c:pt>
                <c:pt idx="3">
                  <c:v>1990</c:v>
                </c:pt>
                <c:pt idx="4">
                  <c:v>2000</c:v>
                </c:pt>
                <c:pt idx="5">
                  <c:v>2007</c:v>
                </c:pt>
                <c:pt idx="6">
                  <c:v>2011</c:v>
                </c:pt>
              </c:numCache>
            </c:numRef>
          </c:cat>
          <c:val>
            <c:numRef>
              <c:f>Sheet1!$C$2:$C$9</c:f>
              <c:numCache>
                <c:formatCode>0%</c:formatCode>
                <c:ptCount val="8"/>
                <c:pt idx="0">
                  <c:v>0.77000000000000068</c:v>
                </c:pt>
                <c:pt idx="1">
                  <c:v>0.8</c:v>
                </c:pt>
                <c:pt idx="2">
                  <c:v>0.84000000000000052</c:v>
                </c:pt>
                <c:pt idx="3">
                  <c:v>0.87000000000000055</c:v>
                </c:pt>
                <c:pt idx="4">
                  <c:v>0.87000000000000055</c:v>
                </c:pt>
                <c:pt idx="5">
                  <c:v>0.83000000000000052</c:v>
                </c:pt>
                <c:pt idx="6">
                  <c:v>0.82000000000000051</c:v>
                </c:pt>
              </c:numCache>
            </c:numRef>
          </c:val>
        </c:ser>
        <c:dLbls>
          <c:showLegendKey val="0"/>
          <c:showVal val="0"/>
          <c:showCatName val="0"/>
          <c:showSerName val="0"/>
          <c:showPercent val="0"/>
          <c:showBubbleSize val="0"/>
        </c:dLbls>
        <c:gapWidth val="150"/>
        <c:axId val="137208192"/>
        <c:axId val="137209728"/>
      </c:barChart>
      <c:catAx>
        <c:axId val="137208192"/>
        <c:scaling>
          <c:orientation val="minMax"/>
        </c:scaling>
        <c:delete val="0"/>
        <c:axPos val="b"/>
        <c:numFmt formatCode="General" sourceLinked="1"/>
        <c:majorTickMark val="out"/>
        <c:minorTickMark val="none"/>
        <c:tickLblPos val="nextTo"/>
        <c:crossAx val="137209728"/>
        <c:crosses val="autoZero"/>
        <c:auto val="1"/>
        <c:lblAlgn val="ctr"/>
        <c:lblOffset val="100"/>
        <c:noMultiLvlLbl val="0"/>
      </c:catAx>
      <c:valAx>
        <c:axId val="137209728"/>
        <c:scaling>
          <c:orientation val="minMax"/>
        </c:scaling>
        <c:delete val="0"/>
        <c:axPos val="l"/>
        <c:majorGridlines/>
        <c:numFmt formatCode="0%" sourceLinked="1"/>
        <c:majorTickMark val="out"/>
        <c:minorTickMark val="none"/>
        <c:tickLblPos val="nextTo"/>
        <c:crossAx val="137208192"/>
        <c:crosses val="autoZero"/>
        <c:crossBetween val="between"/>
      </c:valAx>
      <c:spPr>
        <a:solidFill>
          <a:schemeClr val="bg1"/>
        </a:solidFill>
      </c:spPr>
    </c:plotArea>
    <c:plotVisOnly val="1"/>
    <c:dispBlanksAs val="gap"/>
    <c:showDLblsOverMax val="0"/>
  </c:chart>
  <c:spPr>
    <a:solidFill>
      <a:schemeClr val="bg1"/>
    </a:solidFill>
  </c:spPr>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0.50926</cdr:x>
      <cdr:y>0.45299</cdr:y>
    </cdr:from>
    <cdr:to>
      <cdr:x>0.55556</cdr:x>
      <cdr:y>0.52269</cdr:y>
    </cdr:to>
    <cdr:sp macro="" textlink="">
      <cdr:nvSpPr>
        <cdr:cNvPr id="3" name="Straight Arrow Connector 2"/>
        <cdr:cNvSpPr/>
      </cdr:nvSpPr>
      <cdr:spPr>
        <a:xfrm xmlns:a="http://schemas.openxmlformats.org/drawingml/2006/main" flipH="1">
          <a:off x="4191000" y="1981200"/>
          <a:ext cx="381000" cy="304800"/>
        </a:xfrm>
        <a:prstGeom xmlns:a="http://schemas.openxmlformats.org/drawingml/2006/main" prst="straightConnector1">
          <a:avLst/>
        </a:prstGeom>
        <a:ln xmlns:a="http://schemas.openxmlformats.org/drawingml/2006/main" w="15875">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0.87037</cdr:x>
      <cdr:y>0.43557</cdr:y>
    </cdr:from>
    <cdr:to>
      <cdr:x>0.96296</cdr:x>
      <cdr:y>0.52269</cdr:y>
    </cdr:to>
    <cdr:sp macro="" textlink="">
      <cdr:nvSpPr>
        <cdr:cNvPr id="4" name="TextBox 3"/>
        <cdr:cNvSpPr txBox="1"/>
      </cdr:nvSpPr>
      <cdr:spPr>
        <a:xfrm xmlns:a="http://schemas.openxmlformats.org/drawingml/2006/main">
          <a:off x="7162800" y="1905000"/>
          <a:ext cx="762000" cy="381000"/>
        </a:xfrm>
        <a:prstGeom xmlns:a="http://schemas.openxmlformats.org/drawingml/2006/main" prst="rect">
          <a:avLst/>
        </a:prstGeom>
        <a:solidFill xmlns:a="http://schemas.openxmlformats.org/drawingml/2006/main">
          <a:schemeClr val="tx1"/>
        </a:solidFill>
      </cdr:spPr>
      <cdr:txBody>
        <a:bodyPr xmlns:a="http://schemas.openxmlformats.org/drawingml/2006/main" vertOverflow="clip" wrap="none" rtlCol="0"/>
        <a:lstStyle xmlns:a="http://schemas.openxmlformats.org/drawingml/2006/main"/>
        <a:p xmlns:a="http://schemas.openxmlformats.org/drawingml/2006/main">
          <a:r>
            <a:rPr lang="en-US" sz="1800" dirty="0" smtClean="0">
              <a:solidFill>
                <a:schemeClr val="bg1"/>
              </a:solidFill>
            </a:rPr>
            <a:t>35%</a:t>
          </a:r>
          <a:endParaRPr lang="en-US" sz="1800" dirty="0">
            <a:solidFill>
              <a:schemeClr val="bg1"/>
            </a:solidFill>
          </a:endParaRPr>
        </a:p>
      </cdr:txBody>
    </cdr:sp>
  </cdr:relSizeAnchor>
  <cdr:relSizeAnchor xmlns:cdr="http://schemas.openxmlformats.org/drawingml/2006/chartDrawing">
    <cdr:from>
      <cdr:x>0.37037</cdr:x>
      <cdr:y>0.54011</cdr:y>
    </cdr:from>
    <cdr:to>
      <cdr:x>0.44444</cdr:x>
      <cdr:y>0.62722</cdr:y>
    </cdr:to>
    <cdr:sp macro="" textlink="">
      <cdr:nvSpPr>
        <cdr:cNvPr id="5" name="TextBox 4"/>
        <cdr:cNvSpPr txBox="1"/>
      </cdr:nvSpPr>
      <cdr:spPr>
        <a:xfrm xmlns:a="http://schemas.openxmlformats.org/drawingml/2006/main">
          <a:off x="3048000" y="2362200"/>
          <a:ext cx="609600" cy="381000"/>
        </a:xfrm>
        <a:prstGeom xmlns:a="http://schemas.openxmlformats.org/drawingml/2006/main" prst="rect">
          <a:avLst/>
        </a:prstGeom>
        <a:solidFill xmlns:a="http://schemas.openxmlformats.org/drawingml/2006/main">
          <a:schemeClr val="tx1"/>
        </a:solidFill>
      </cdr:spPr>
      <cdr:txBody>
        <a:bodyPr xmlns:a="http://schemas.openxmlformats.org/drawingml/2006/main" vertOverflow="clip" wrap="none" rtlCol="0"/>
        <a:lstStyle xmlns:a="http://schemas.openxmlformats.org/drawingml/2006/main"/>
        <a:p xmlns:a="http://schemas.openxmlformats.org/drawingml/2006/main">
          <a:r>
            <a:rPr lang="en-US" sz="1800" dirty="0" smtClean="0">
              <a:solidFill>
                <a:schemeClr val="bg1"/>
              </a:solidFill>
            </a:rPr>
            <a:t>20%</a:t>
          </a:r>
          <a:endParaRPr lang="en-US" sz="1800" dirty="0">
            <a:solidFill>
              <a:schemeClr val="bg1"/>
            </a:solidFill>
          </a:endParaRPr>
        </a:p>
      </cdr:txBody>
    </cdr:sp>
  </cdr:relSizeAnchor>
  <cdr:relSizeAnchor xmlns:cdr="http://schemas.openxmlformats.org/drawingml/2006/chartDrawing">
    <cdr:from>
      <cdr:x>0.37963</cdr:x>
      <cdr:y>0.64465</cdr:y>
    </cdr:from>
    <cdr:to>
      <cdr:x>0.47222</cdr:x>
      <cdr:y>0.66207</cdr:y>
    </cdr:to>
    <cdr:sp macro="" textlink="">
      <cdr:nvSpPr>
        <cdr:cNvPr id="7" name="Straight Arrow Connector 6"/>
        <cdr:cNvSpPr/>
      </cdr:nvSpPr>
      <cdr:spPr>
        <a:xfrm xmlns:a="http://schemas.openxmlformats.org/drawingml/2006/main">
          <a:off x="3124200" y="2819400"/>
          <a:ext cx="762000" cy="76200"/>
        </a:xfrm>
        <a:prstGeom xmlns:a="http://schemas.openxmlformats.org/drawingml/2006/main" prst="straightConnector1">
          <a:avLst/>
        </a:prstGeom>
        <a:ln xmlns:a="http://schemas.openxmlformats.org/drawingml/2006/main" w="12700">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0.25</cdr:x>
      <cdr:y>0.13469</cdr:y>
    </cdr:from>
    <cdr:to>
      <cdr:x>0.32408</cdr:x>
      <cdr:y>0.23571</cdr:y>
    </cdr:to>
    <cdr:sp macro="" textlink="">
      <cdr:nvSpPr>
        <cdr:cNvPr id="2" name="TextBox 1"/>
        <cdr:cNvSpPr txBox="1"/>
      </cdr:nvSpPr>
      <cdr:spPr>
        <a:xfrm xmlns:a="http://schemas.openxmlformats.org/drawingml/2006/main">
          <a:off x="2057400" y="609600"/>
          <a:ext cx="609649" cy="4572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t>80%</a:t>
          </a:r>
          <a:endParaRPr lang="en-US" sz="1600" dirty="0"/>
        </a:p>
      </cdr:txBody>
    </cdr:sp>
  </cdr:relSizeAnchor>
  <cdr:relSizeAnchor xmlns:cdr="http://schemas.openxmlformats.org/drawingml/2006/chartDrawing">
    <cdr:from>
      <cdr:x>0.57407</cdr:x>
      <cdr:y>0.08418</cdr:y>
    </cdr:from>
    <cdr:to>
      <cdr:x>0.64814</cdr:x>
      <cdr:y>0.16837</cdr:y>
    </cdr:to>
    <cdr:sp macro="" textlink="">
      <cdr:nvSpPr>
        <cdr:cNvPr id="3" name="TextBox 2"/>
        <cdr:cNvSpPr txBox="1"/>
      </cdr:nvSpPr>
      <cdr:spPr>
        <a:xfrm xmlns:a="http://schemas.openxmlformats.org/drawingml/2006/main">
          <a:off x="4724400" y="381000"/>
          <a:ext cx="609567" cy="38104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t>87%</a:t>
          </a:r>
          <a:endParaRPr lang="en-US" sz="1600" dirty="0"/>
        </a:p>
      </cdr:txBody>
    </cdr:sp>
  </cdr:relSizeAnchor>
  <cdr:relSizeAnchor xmlns:cdr="http://schemas.openxmlformats.org/drawingml/2006/chartDrawing">
    <cdr:from>
      <cdr:x>0.87037</cdr:x>
      <cdr:y>0.01684</cdr:y>
    </cdr:from>
    <cdr:to>
      <cdr:x>0.87593</cdr:x>
      <cdr:y>0.02694</cdr:y>
    </cdr:to>
    <cdr:sp macro="" textlink="">
      <cdr:nvSpPr>
        <cdr:cNvPr id="4" name="TextBox 3"/>
        <cdr:cNvSpPr txBox="1"/>
      </cdr:nvSpPr>
      <cdr:spPr>
        <a:xfrm xmlns:a="http://schemas.openxmlformats.org/drawingml/2006/main">
          <a:off x="7162800" y="76200"/>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0.68519</cdr:x>
      <cdr:y>0.13469</cdr:y>
    </cdr:from>
    <cdr:to>
      <cdr:x>0.75</cdr:x>
      <cdr:y>0.23571</cdr:y>
    </cdr:to>
    <cdr:sp macro="" textlink="">
      <cdr:nvSpPr>
        <cdr:cNvPr id="5" name="TextBox 4"/>
        <cdr:cNvSpPr txBox="1"/>
      </cdr:nvSpPr>
      <cdr:spPr>
        <a:xfrm xmlns:a="http://schemas.openxmlformats.org/drawingml/2006/main">
          <a:off x="5638800" y="609600"/>
          <a:ext cx="533361" cy="45721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t>83%</a:t>
          </a:r>
          <a:endParaRPr lang="en-US"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44B9FC-C2DA-4036-B9C0-E3F3630EB09E}" type="datetimeFigureOut">
              <a:rPr lang="en-US" smtClean="0"/>
              <a:pPr/>
              <a:t>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E97733-EFEB-4AFF-84AC-0F3AB341A2CD}" type="slidenum">
              <a:rPr lang="en-US" smtClean="0"/>
              <a:pPr/>
              <a:t>‹#›</a:t>
            </a:fld>
            <a:endParaRPr lang="en-US"/>
          </a:p>
        </p:txBody>
      </p:sp>
    </p:spTree>
    <p:extLst>
      <p:ext uri="{BB962C8B-B14F-4D97-AF65-F5344CB8AC3E}">
        <p14:creationId xmlns:p14="http://schemas.microsoft.com/office/powerpoint/2010/main" val="3325978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41EB8C-5782-4903-B298-2D361BCC82C1}" type="datetime1">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3DF30-C3AF-4A45-89AF-2DDA8055368B}" type="datetime1">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7CBAF-7988-493E-B4EC-EA6EEF3378A1}" type="datetime1">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CEF5A6-D106-4C4A-A670-217A854C608F}" type="datetime1">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AFD54C-A666-47B9-B47A-FA8B2DC13708}" type="datetime1">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D06524-2DC1-4E26-9ACD-2D3E7B4B9EA2}" type="datetime1">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D9EEF1-E77A-4944-B6B8-7CFC9CAFA139}" type="datetime1">
              <a:rPr lang="en-US" smtClean="0"/>
              <a:pPr/>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C745FB-3627-4110-AA6A-DC4534F09DAF}" type="datetime1">
              <a:rPr lang="en-US" smtClean="0"/>
              <a:pPr/>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8EC88F-87A1-4402-ACD2-70ABFDD04E5B}" type="datetime1">
              <a:rPr lang="en-US" smtClean="0"/>
              <a:pPr/>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25D1D-ADDD-492F-9B57-45EBDBE0DF36}" type="datetime1">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1DA9C3-7D32-4AB9-9E89-3EA2E519FA89}" type="datetime1">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3E4F9-98C9-4813-AC6A-FE2F9590A7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B4377-5AF9-4A92-8653-E8F5B79F39A5}" type="datetime1">
              <a:rPr lang="en-US" smtClean="0"/>
              <a:pPr/>
              <a:t>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3E4F9-98C9-4813-AC6A-FE2F9590A7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1</a:t>
            </a:fld>
            <a:endParaRPr lang="en-US"/>
          </a:p>
        </p:txBody>
      </p:sp>
      <p:sp>
        <p:nvSpPr>
          <p:cNvPr id="50178" name="AutoShape 2" descr="data:image/jpeg;base64,/9j/4AAQSkZJRgABAQAAAQABAAD/2wCEAAkGBhIPDhANDxQQDw0VFA8QFBAPEBAQDg8QFxAVFRYQFRQXGycfGBokGhcUIC8gIycqLCwsFh4xNTAqNSYrLCkBCQoKDgwOGg8PGiwkHyQsKSwvKS4sLCkpLCwsLC8vLCwsLCwsLCwsLCwsLCwpKSwpLCkpKSksLCwpLCwpKSwpKf/AABEIAMIBAwMBIgACEQEDEQH/xAAcAAABBQEBAQAAAAAAAAAAAAAAAQIDBgcEBQj/xABREAACAQMCAwQFBggLBwIHAQABAgMABBEFEgYHIRMxQVEiYXGRtBQyNVSB0hUlQnJ0k5SzCBYXIzQ2UnOCkrIzYmSEobHDJIMmY3WiweHxGP/EABkBAAMBAQEAAAAAAAAAAAAAAAECAwAEBf/EADIRAAICAQIEAwYGAgMAAAAAAAABAhEDEjETIUFRImFxBDIzUoGhI0KxwdHhFPBDYpH/2gAMAwEAAhEDEQA/AMmLUlMzSZr0Tz6JKM1HRWDQ/dSb6TbRtrG5C76TNKFp6pRoFoZilAqULTgtOoiuREBTsVKFp2KZREciHFLipttLsptIuogxRip9go7OjpNqIMUYqbsqaY62k2oj20mKkK0m2hQ1keKaRU3ZmjsjS0HUQEU0iujsqaYqVxGUkc+KKmMdMKUlDakMop+yjZQDYyin7KTZWNZ7mn8FXNxGksZh2upZQzsH2jOSQFPka8nUbB7eVoJMb1252nKkFQwIPlgitu5S28Rso55AshVDEo7wrbn35HnggfaazDmXbCPV7pE6IOw2jyUwIcfZ3fZXnezZ8uTLKM6pX68nS/c68uOEYJryNV5VOfwLa+25+KlpKXlVGfwLa+25+LlorqZMwOlC0UtXIBtpaTNGawBaWkzTloozFAp4FIKeBVEibYAU8ClCVIsRqiRJyGAUoFSiGpBEKdIm5o58U4JXQFHqp1NQrmc4iNOEFT0UaF1shEAp3ZDyp+aM1qBqYzbTTGKkzSZoUFNkJiqMrXQTTTStDqTOcimkVMyVGyUjRRMiIphFSEUwiptFURmkzTmFRmpsohc0maKKARpQHvAP2CnAY7ulFFYJ9AcqG/Elp7br4uWimcqfoW09tz8XLRUHuXMCoxT6Kuc1mncu+UdvqmnrezTXMUhklTbF2OzCNgH0kJz9tc3MzlVFpNrFdW8s8waYQuJuzwoMbsGGxR4rj7a0Pkf9Br/fXX7w07io/hPhVrj8trSG86HJEkYWVl/+1hXLqanv1OzStOxkvLPgFdXuZ45XkigijVy0W3f2jPhF9IEYwshPsFXLijkla2dhdXiXF07wxSSqr9hsYquQDhAcew138oI1sdCvdUf8ozzZx1MVuhUL6/TEvvq3casTw/eE9SbJySe8nsu+nc3rpbWCMFp5oyjlly3t9WhuJJ5LiJo5EQCAxAEFN2TvRuvsqu8YaElhqNzYxM7xRGIK0m0yHdBHIc7QB3uR0HcBV25P8ONdwXTLd31ntkQbbOWONXymdzBkbJqt8WaBK2uT6fE8t1O0lvGstywaaQtbRNmRlUDCg94HRV9VdMJfiNWcs4/hJpcyrgVqFrylt30hdTM9yJTafK+zHY9lv7DtNnzM7c9O/NetLyf061tgb27eORiqdu8sMEQlI+aiuMYOD0JJ7+tXC50w2uhSWhYSGKxkh3gYD7LYrux4ZxnFLPOnWh9Q48GlPVWx82gV6vDOlLd3tvaOWVJXCFkxuAIPUZBGa9TgHgltVuGjLGK3jVWlkUAt6RIVFz03HDdT0G0+oHSbHlvYW1/b/JrhhewlZjbyzRO8kXcXKABh3946equjJmjC49TmxYJTqXQpvMTl1DpdvDNDLPKzy9kRL2eAOzdsjao6+iK9bSuUdtNpsN801yJHtkuCg7LYGMW/aMpnGfXXrc9P6Da/pP8A4JKsnDf0DbfoEXwwrleafCjK+dnYsMOI1XRHzkD0pa93gvhGTVLjsIyI41UPLKRkRp3DA8WJ7h6j5VpLcrtISRbF7hxesuVU3MQuG6E7hHtwegP5PcDXbPPGDpnBj9nnkVoxmirDxtwbJpdwImbtIXBaKXGCyggFWHgy5GfA5B8cCvVSMlJWiMouLpnVpmmSXU8dtAu+aRtqr3DuyST4AAEk+QNa3pXI23VAbqaaWXHUQ7I4gfIZUsfbkZ8hXlci9MDT3d2w6okUKN4Zcszj24SP/NTedXEEou4bKN3SJIlmYIxUPI7sBux34C9PzjXJknOeThwdHbihCGPiTVkfGXJw20D3Vi8kyoCzwyhTLsHUsjKBux/ZxnGcEnoa/wAuuC4tVmnilkliEaI4MOzJJYjB3KelaBy148g/Bwjv7mJJo5HjHyiZRLJFhWVvSOWA3Fc/7lebyhjjXVNUWEq0A3CMr80xfKH2Eerbik15IwkpbrqU4eNzjKOz6FF4/wCF49MvRaRPJKnZRy7pdm/LM4I9EAY9Ee+q0RV/51n8bgdSfk1v0AJJ/nJugHjXuaTygtYLUXerzmL0VLoJEhgh3YAV5D1ZsnHQgZOOvearKowi5dSUsLlkajsZA6ioHWto1/kxbS2putLmdm2doiNIk0FwuMja+MgnwOSPV41n3AnBj6vcmFG7KBFWSWXGSiE4VVXxZsHGegwT4YIWSMk32G4U4tIqZFMIreH5Q6K0hsBcSi/ChiouojcgYB3GLbju6/N7j9tZdxDwDc2mpppQxNJK0YgkAKpMjnAcjrtwQ27vxtJ7sVJZIy2LPHKJV6K3BeTmk2MKNql0e0chd8lwlrCXxkrGO/3k93hVP5m8rfwUqXds7zWTsIz2mDLA5BK5ZQAyHGM4GDgdciprJFuhnjaVmf0UUVQmb7yp+hbT23PxctFHKn6FtPbc/Fy0VB7lzBaKM0V0HKfRHI/6DX++uv3hqHkdei50IWz5PZPPbtnrlHxKPsxLj7Km5H/Qa/311+8NVH+DtqW2W7tCfnxQzqvhlGKOR9jx+4VyNWpep3XVI9zmJF+CuFYtODDtWW3tCydAzY7WY+xgkn+arTxp/V67/Qn/AHNZ7/CF1TdLa2YPRIprh19bnZGfckvvrQuM/wCr93+hP+5pkqUH3f8ABk7bRVuQX9Gvf72L93UWmWwfjW7JAJRO0XPg3yK3jyPsc1LyE/o17/ex/u68q41lbTjGaWQhYmkihdj3KsljCAfZv2Z9WarTeSaXb+CMWlji33R1c+5jv0+PPoFbxyPAsDAAfsBb3mrlayluG1ZiSx03JJ7yfkfea4+aHAs2qLbNbGITRGVcTMyIY5AmTlVPUFF8O4mvWurRYNDlt0btFispod47mMduyE+9TSaovHBLe/3C4tSk+lFb5GRAafcP+Ublh9gghwPeT76qkc5PF2/8r5WyZ9QiMX+npXuci9XTs7qxJxJvFyoJHpqUWN8D/d2Jn88V3y8v5E1/8LNJCtj2iy4JbtjMyCNYtuMdZCDnPjjFVbUcs9XVEopyxw09GM56f0G1/Sf/AASVZOG/oG2/QIvhhVb56n/0Nr+k/wDgkqycNn8QWv6BF8MKjL4MfUvH4svRFZ5EW4Flcy4G9pxGT4lUhQqPe7e+p9V4KtH1U6jJfrFcCaGYxF4V2mPZiM5bIGEA+2vE5GcQohn05yFdys8WT/tGCBZEHrAVCB4jd5V26/yonutZa73QGxkkilk3F+1ChVDxbQMHO0gHI+d6utZ+HNK3XIlDnijSsdzovoJ7G3MUsMsi3C9I5Edghhkz0BzjIT/pWPVofNvSdPs+wt7OJIrskySbGc7YdpAUqWwCzEEdPyD51nOa6/ZkljVHF7TbyczY+RM6mC9jz6YkhcjyVkIU+9G91VjnQcav/wAvAfs3SD/8GuXlVxSlhfkTEJbTqInc9BG4OY3Y+C5LA+W/PcDWncf8uF1Vop45RbzopQsY+1SSPOQCAwIIJJBz+UencRzyaxZ9UtmdUVxcGlboxXSuF7y8jaW1gkmjVjGzJswHChiuCc5wyn7avvJG2eK+vopFZJFjjVkYYZWEhyCKvOnWtvw/pWJH3pGHdnICvPMxJ2que8nCqMnAAyTgmqPyVu2m1DUZ3+fIolbGSAzzMxA9WTWnleSE+wIYY45x7nk85HZdbR0z2iwWrJtG5t4mlK4Hic46VYhwXqt9ZgavfrDa5WVoWhgaRMdRvkUIFIz3ZYd1cnGzovFVi8uOzC2WS3cD20u0n2NtNXPmbwzPqNgtvalQ4mjlZHbasqKrjYT6mZW6/wBilc6UFty3oqo25vfy+h6HBGnw2+nQQW0wu7de22zqyMsmZnJwV6EBiV6f2aybkzxHBZ3l1bzsIhcCFY3YhYxJG0mIyT3FhJ0z0yuO8jOtcFaSLPT4LIMsjRBkkZCSvbFi8gB8gzGsg5Z8IWOpS3MV2ZTOh3rEsnZpJCcgnoNxIbvwRjcvnU4U1O9v7GlacKNB4o5WpdXZ1S0uJbLUMowkCrLEXVAgfYcEHaAvQ49R65y2Z7vSNdtZ9VaWcxuX7UySTLJA6tGzxFuuF3E7MDBGMdRnQeDeCdT07UtonDaODL/NtM75i2t2SrEw9BwdmSCB0Pf3Vx8zXs7zWtM065dlRRcLK8bqjRPMEMKMzAjq0YGO/wBNT0z1EXz03aoaS5Xs7LXxTwlZ6/awsZCyLueG4tnVsbgAw6gqwOBkHr08KyHmVwdqdhDF8oupb7TVEcKsGdI4dvSNZIckDuAD9cnAJBxm2a3ymvLO5jm0CZrdCqiRZLmRSJQT/OMCCJFII9Ejpt7jnpY+cOppBoc8UzKZphHCijoXk3qzMB5KAW+weYqcXTVO0O+adnzbRilpK6jjN/5UL+JbT23XxctFO5T/AEJae26+LlpK53udJ8/UZozRXQc57Gl8X3trGIbe5nhhyW7ON9qZJyTj11BpOsS2sna20jwS7Sm+M7W2nGV9nQe6vPUVIBTRQJM9HUdWkupDLcyPPKVCF5TubaM4XPl1Pvr1J+Mr2WJoJLmd4WXY0bPlGTGNpHliq6Fp4WqpLsRd9z2tK4jubQMttNLArEFhG20MQMAmoL2/knkaaZmlmfG53OWbChRk+wAfZXApPnT1c1VJXZJ3VWWKHje/SH5Ol1OsONoXf6QXyDn0gPLB6eFQx8V3iwfJluJlt9hj7IN6HZkYKY8sV44kpwceum0R7Cuc+7Jra6eJ1lid45VOVeNirqfMEdf/AO16l/xnfXHZ9tczP2bLIgyqhXUgq+FABII6E5xXjAjzp2BRcU+bFU2lSO/U+I7q6VUuZ5Z0U71WRtwVsEbh68Ej7amh4vvUiWBLmdYVQRrGHwixhdoQDyx0ris9PlnYpBFLO4wSsMTysB5kICQPXRd6fLAwSeKWBzkhZoniYjzAcAkUNMduQ2qfvczmRipDKSrAggqSGUg5BBHcQfGrCnMPUwnZi8n2Yx1ETP8ArCu/PrzXk3WlzwgNNDPEpO0NLDJGpOM4BYDJwD09VJb6dNKpeKKaRF+c0cUjqvTPpFRgdOvWs1F70BSnF0rIJXZ2LuzO7HLO7M7sfNmPUn1mmba74tEuXUOlvdOjAMrJbzMrKeoIIXBHrpJ9GuI1MkkFzHGO95IJUReuOrMuBRtAcZ7tM4tte3pfGd9aRiK3uZY4h0VDtkRBjG1RIGCj1DArkHD939Wu8eq2nx/prlubV4m2So8T4ztkRkbHnhgDWemXJ8zLXDmrR06rrlxdsHuZpJ2HdvbKr+ao9FfsApNM1qe1ZmtpZIGYAMY22lgDkA1xUVtKqqF1O7vmdWpanLdP2txI80m0JukO5toJIX2dT769OLjzUUi7BbucRY2gZUuB5CQjePsbpXhUVnGLVNBU5J2menY8VXlunZwXE8SbmfarkAuxyzH1k9TXmR3TpIJkd45gSwkjZkkVjnJDLgg9T3edNNNNLpSG1yfU9+XmNqjIYzeT7eo9EQq2Pz1QMPbmqxKSxYsSzMSWLEszEnJLE9SSc5JqU1G1T0pbIrrlLdnt2XMLU7eMRRXk4jAwA/ZzEDyDSKxA+3pXiarqs91J21zLJPL3bpWLED+yo7lHqGBUbVE1RcUuhVTk+TZHTSKdRilHN+5T/Qlp7br4uWkro5SW2dDtDnxuvD/i5qK5ZNWzqSPnailxRiuk57FWpoYmdlRAzuxCqqAs7MTgKFHUknwFRKK7tIvzbXMF0oDtFLFMFJIDFHDBSR3A4p0IzrHC979Tvv2O5+5Thwxe/U779jufuVoI/hA3P1S3/Xyfdpf5f7n6pb/r5Pu1lLL8v3KOOLuUAcM3v1O+/Y7n7lKOGr36nffsdz9yr+Of1z9Ug/XSfdpw5+3H1SD9dJ92nUsvy/cRww/MZ/8Axavfql9+x3P3KP4tXv1S+/Y7n7laD/L5cfVIP10n3aP5fLj6pB+uk+7R15fl+4NGH5mZ9/Fq9+qX37Hc/crhuYWiZkkV43X5ySKyOvTOCrdR0860/wDl8uPqkH66T7tZ1xLqzX1zc3bKEeY7iiklVPZhMAn80U8JTb8Sr6iTjjXus2tpf4v8OpLCkbXZWAuWyUe5lK73YjBZVycDI6KB0pYJv4xcPStMkYuwJwpQHalzGDsdc5KgjbkdejEdaZzalE2gRzoQYy1nKCvVSjjCnPl6a03k7iHQ5p3IEZlupcnoAiRqrHJ9aNXB+Tifm1Hbfj0dKG8aXB1DhaK9ABkCWlyeudrZVJevqDSe6vK0Sf5DwhcXOCslwZgMdGzJILZWH+EBq6OVP/reHLrTWzuUXNuPPbLFvDD2M7j/AA15vNU/JNJ0jSgTuCq746BuxgEZz18Wlz/hqkV4uF/2v6Akl8TyLVPxLJp/C1pfQiMyrbacAJgzR4fskOQrKegY+IrM9f5v3d9aTWkq2fYuuGMMUokABDDBMzAdVHeK1CDiU6bwxZXyxiYpbaevZlygO8RJ87Bxjdnu8KyjmDzEfV4Y0eBbfsu1YFZjLu3KBjqi47qfBG5Pw9XzBmdKrryNg5g8VTaZpsFzb9l2jSQxHtlZ12mJ2PQMOuVHj515nEsy6pwz8vnRY5hF8oUgfNdXwSmSSFcA9Mnow78V7XGfEkOn2EFxcwi5iLwx7CEO0mNj2gDAgkBT76rfPC5nWwt1gKiwkcLLsHpEgB4Vz3CP0WPh1VPPFc2JXpSVc9x8m0rfKtjI7Owln3dhFNPtxu7GGSXbnON2wHGcHv8AI11fxbvPql7+yXH3K7OB+O5NINw0cSTGYQg73ZNvZ9pjGAc53n3Va/5fLj6pB+uk+7XoznkT8MbXqefHFia5y5lI/i3efVLz9kuPu0fxbvPql5+yXH3au/8AL5cfVIP10n3aP5fLj6pB+uk+7Sa83y/cbg4fmZRzw3efVL39kuPuVGeHbz6pffsdz9yr2eftx9Ug/XSfdpp5/XP1SD9dJ92try/L9wrDh+ZlDPDl59Uvv2O5+5UFzod1GjSSWt5HGoLM72s6IqjvZmK4A9ZrQv8A/QFz9Ut/18n3a8/X+dU95aT2b20MazRvEXWVyyhhjIBXrSasnWP3H4WLuZ00lRNJTiKY1GQiSGbqN1IaSpFKPoDlRIfwLad/fdeP/Fy0tR8qT+JbX23PxctFc73OgwOim7qN1dBCiVakWoVapFeniI0TCnioQ9SB6siTRKKcKjD04OKqiTQ7FG2jcKM0wA20m2nUVjGicH8044LL8G6lA11aqOzQosUn814RSRyEAhfAg92BjpkrxfzUimsTpmm27WtsymNy6xR4i8Yo44yQA3XJJ7ienXIzqio8CGrVRf8AyJ1RbuW3HMekS3LzRyyxzJEuIdm4NGzkE72Axh28fKuXmHxeuq3i3EayRwrEkSpLt3ghmZmwrEddwHf+SKrdFNw46tfUXiy0aOhqWk82bFNNttOurSe5WOGCF1eO1kgkaNFG4K79RlcjI8q8firjLSbmxnt7TTVtbp1ASf5LZR9mdwJO6NiwyAR086otGKVYYp2v1KP2mbVGgce8y4NSsIrOKK4jdJIpC0oi2ELG6kDa5OcsPCg8ybebQxpF1DcNMIRCsydk0atGf5iT0nDdNseenge+s/xRissMEku3MX/IldjKKfiiqkbG0Yp1FYFjStNIp5ppoMKGGmNTzTGNTZRDGqJjT2NRMajIrFDSabmg0VIqb5yq+hbX23PxUtFHKr6Ftfbc/FS0VF7ljBNtJUtFXohYxa7LfTZpFDxwzyIc4ZIZXQ4ODhgMd/SucCvo/lBOI+HreRvmr8tY+wXUxNLOehWNCKm+Z88T2kkRAljkiJzgSxvGWx343AZ7x76db2ryEiNJJCOpEaPIQPMhQelbfz90vtLG1ugMmKfYW6ejHKhB97rEPtFcfImwWCzv9Rk9FSwj3HoBFDGXZh6syEf4KdZvBqM8S16TIpNOmRSzwzog72eGVFHXHViuB1pbewllBMUU0oHQmKKSQA+RKg4r6I5ujOhXmP8AhvioqonJ3ieKxt7pJkuXLzK47C2mnUDslHUxqcHp3Gmjmbg5JAeGOvTfQzE2rh+yKSCXIHZlGEuSMgbMZzjwxTp7GWMBpI5Y1JwDJFIgJxnALAdeh91Xtb9bji5LhBIsb3NuQJY3ikGLZFO5GAI6g9/qq48/Po21/TE+FuKd5mpRjW6F4K0yd7GKxabM6hkhndT3MkMrqeuOhAwetR28DyHbEkkrY3bYkeRtuQN2FBOOo6+sV9F8pfoOz9k/xMtZByd1uOzvzNKszKbSSMCCGSd9xmgbOxATjCnr3d3nWjmb1ctjcFeHnuVWe3kiIEqSRE9QJY3jJHmAwGRUW+r3zf16O9u7eSJZkVYSpE8EsDZ7QnIVwCR66pdjps1wxS3imnYYyIYpJSue4ttBx9tVhJuNvkRnCpaUQ76XfU9/pM9sQLiGeAnoO2ikjDH/AHSwAP2VDb2zyNtiSSV8E7YkaRseJ2qCcdR76eyennVCbxS7qnTSLgyCEQXBmILCLsJe1ZQcFgm3JGfHGKTUNKntmC3EM0DHOBNE8e7HeV3AbvsrajODXQioqL/9D7fKvUHC99s7QWl7s8/ks/d5425x662pLcyg3scFdQ0qcrvEM5TG7eIZShXGd27GMY8a4SSCQehBIIPeCDgg+uty07ju3XRYrYpedoLJIiwsrkxbhbbciTbt25/KzjHWp5cjglSspixKd2YjRT7W1klyIo5ZSMZ7KN5due7O0HHcfdUkOnTyO0UcNxJKoy0aQStKg82QLlftFVtEtEuxzmmE0qZcqqAszEBVUEsxPcFA6k+oV23fDl5Enay211FFjJeS3mRFHmzFcL9uKVsKi2eazVEzVKY667Dh+4uQWt4LidRkFoYZJEBHeCyjGfVmpSKR8jy2phrsurN4XMcqSRSDGUlRo5B5EqwBFc7VJlE6ItlKEp1FINZ9A8pox+BLToO+6+Lmop3KX6EtPbdfFzUVzS3Z0nz5RUlGK6jksYK+h+WP9V0/M1H9/PXz1ivoXlh/VdPzNQ+InqOb3fqXw7slv86pwpv+fK9lHN08biFQ5Az/APMjIryrpfwbwckeCJZoo1Ibo266l3SKfzVd/wDLXTyGvxLozWzdexlkjwfFJFEvuy7j7K8zn1fgJYWK9Bve4IH5IRRGgx6+0f8Ay0sF4+H52Vm0oOXkW3m19B3f/L/FRVXuQn9EvP79P3S1YebX0Hd/8t8VFVd5Cf0S8/v0/dLWj8B+v8CP4y9DwL/+uR/Srb4SKrRz3+jrX9MT4W4qrX/9cz+lW3wkVWnnv9HWv6YnwtxVv+TH6IX8mT6/oe5yp+hLP/3/AImSsz5GDGrN+hz/AL+2rTOVP0JZ/wDv/EyVmnI36Wb9Dn/f21aO2X/e4OuP/eh3877YyajZxqAXaEIoPizTsAPeRV9v3h4f0ZmgjDCJY1A+aZp3dU7RyO/LNk+odPCqZzakC61pbMcKvydifIC7yT7hVq5xD8SXB8A9qT7PlMY/7kUm6xxez/kdcnOXX+jp4d1CPXtJJuok2uZIpIwSVV1bo6E9VONrA94Pj0zWcco9PNvr89uxy0UN5CT3bilxEpbHhnGftq5ckIyNKdvBrmZh6wEjQ/8AVWqucB3AfivUCvd+MR7rqNT/ANQaZeHiRWwE3LRJ7/0W3j/juPR5oZBb/KJ5kIZu0EZWCJs7QdpycyNgdB35NdXM2yjuNFuWdQ2xFnQn5yOpBDA+HTI9hI8aoP8ACCkxNZ/3N0fc0daFx0fxDd/ox/0ipqKSxyW7f7jttuSZlnKm+020mkub51S5G1IA8UrrGMenKGClVY5C5OCAD4MavGg81flmtHToliezPaLHKhJkZkjLmQnONp2sAMeRzVe5P8BwXUL6heIs47QxwxSDdF6IG6Rl7mO4kAHoNue/uselcwzPrf4ItoIo7WN7mOSXrvPZI4JVRgIO0CjruyPLPSuXTKUqV0u/JehLFqUI26/cq/PXSIo7i1ukRVkmWZZSBjtDH2exj5nDEZ78BR4Cr7pZ/wDhqIju/BifB1UOf3dp/tuv+0VW7SP6sw//AExPgxSSd4Yeo8V+JP6FI/g//wC21D8yz/1T1ddc4nsNFeQzFvlN07TssSb5GACxhm64VQqgDJ64bHjVJ/g//wC21D+7s/8AVPXg86XJ1l8+ENuo9npN/wB2NPOCnnafl+iFU9GFNF15G8LRw2A1F1DXMpkVXI6xQoxj2rnu3MrMT4gr5U/gbm22p6nJYtHEtuyytCyFjJhD3SZODuXJ6AYxjr31YuWNwH0SxKddsWw/nozIw/zKao+kc6b27mW2ttPikuGDERi5Kn0VLNksoAwAe81JpzlNtX9aoryio8/7PC434Iih4gtbSMCKzu3gcKDtVA02yWJP7Pd08u0AHd01HjnV7jStPibTLZJVR0jMaxu0cEAU+kI48HGQBnwzk1k/MvVNRubyyFzZtZXaLI0CQSC5mlO9G3qI8kFSmfefCrnpPOdrcRQ61a3NpMy5EwhYJIoODI0LYdeo7gG91Gak1F7gjSbWxWeYfMPTtV02HCP+FB2bDbGdts2R2sTStjehGfm567Tjp0y0tX0LzP4Qs77S5tUhWMXCQG6juYgB20Sp2m18fPDKOhPUZGPEH54o42qpE8qd2x2aKbRVCVH0Lyl+hLT23Xxc1FQ8qHP4FtPbdfFy0Vzy3OkwaimbqM10nHQ+tc4I5lWFpoa6fPJItyFvBtEMrLmSWVl9IDHcy1j9FLKKkqZSEtJoXKDjeDS5LhbtnWGWOHBRHkxJGzDGFBPUOeuPyfZXDzG4sj1HUmuYSxt1jhhjLBlLKuXZtpGR6TsP8IqmqakBp4xWrV1FlNuOk2rj7mjp97plxaW8kjTv2O0NBMinbOjnLMuB0U15HKrj2z02C4ju3dHeVXUJFJJlRGBklQcdazAGng0Vijp0dAPM9eui73XFNu3Ef4UDN8j7eCXf2bh9i28aE7Mbu9T0xXuc1OPbPUrOCC0d3kS4WVg0UkYCCCZM5YDxdelZcDTgarwo2n2J8aVNdzZOAuZdhZaZb2k8kizJ2u4CGVwN0zsPSUYPQiqRys1+HTr9ri6Zli+TSw5VHcl2lhYdFBPcjVVAacDRWGPi8wceXh8i481+JbfUrmGW1ZnjWExtuR4zu3scYYA9xq38O82bO4svkergq+wRSM0Tyw3K4xuOwEqx8cgDPcfAY/S1ngi4qPYy9pkpOXc2PVOa2n2Nn8l0hd8gDLGoikjt4SxJMjFwC/Uk4GcnvIzmqFyz4jhsNRN3du4jME0ZcK8rtI0kbZIUEnO1iTVY20mytHBGMXHv/wChftMnJPsXPm5xXbapJbPZszqkU6NvjePDOyEdGAz3GrdxTzQ0+50q4s4pJDO8BjUGCZVL4AxuK4HtrHdlN2mtwI1Fdhv8l233NL5V8yYLCF7G9LJFvaWKZUaRV3Y3RMqgkdRuBAPzjnGBn2ZeYej2t98ps49007n5VdLFKAkfzm2qwyWZguQgwepJJAzjVFLL2eDbfPmaPtEkkuxonNfjS01NLX5I7u0TTbg8UkeA4TBG4DPVa96w5n6emix2DSSfKVsltiogmK9qLbZjdtxjd491Y4TSE0XghpUedIKzytuty+cpeMbXTJLxrxnQSrbKmyOSTJQyls7QcfOWvI5kcQQ3+pPdWzM0JjiUFkZDlVwfRYA1WCaaTW0LXr6i8RuGg0LljzOXTA1ndB2smYyK6Dc9u5+cNv5SHv6dQc9DnpcYePeHrOSW+tgDdSBi3Y2s4lfJ3FRvUKmTgnqoPjWFE00mpTwxk7KwzSSos2s8wJ7jV01hQI5Imj7GInISFM/zTHx3BpMn/fOO4VpN9zA0DVoYjqSlJEyRHNFPvjPTcqywjBU4HTPXAyPCsNJpjGknCLryHjkkjWeYfNq2lsTpWlK3YsiwtL2ZhiSAYHYxowDdVG3JAAB6ZPdklFJSxio7GlJyFpKKXFMKb7yp+hbT23PxctFO5UL+JLT23XxctLXO9zoMCoxRRXScgbaMUuaXdWMNFSLTc04GigMeKeKYDTxVEyTHCnA0gpwqiYjFBpQaMUYpkxBc0uaTFLimsAuaM0mKMUbMLmjNJSVrMKTTSBRSZoWEQpTCtPpCaVsZEZphNSmmkUjY6ZETTCakZKYy1NsoqGE0w04im1NsqgoxRRQMFFFFYx9A8p/oS09t18XLSUvKf6EtPbdfFy0lc73OkwWmkU6iuk4xlFOIpuKwQpc0lFYw5XqQPUNKDRTA0dIanhq5g1ODU6ZNxOkNTg1c4enB6dMm4nQGpc1AHpd9NYukmzRmot9G+jYNJLRUW+k31rNpJaQ1HvppahYdJITTS9MLU0tStjKI8vTC9NLUwtSNlFEUtTC1ITSUjZRIKKKKARMUbaWisEbikp9FA1m/cp/oS09t18XLSV0cpIwdDtPbdfFzUVzSfNnVRhHZjyHuFHZjyHuFFFejR5NsOzHkPcKOzHkPcKKK1GtjNg8h7qNg8h7qKK1D2GweQ91GweQ91FFajWAQeQ91OCDyHuooo0Cxdo8h7qXaPIUUUQBtFLtFFFEAbRS7RRRRAG2kKiiisYNopNooooGDaPIUm0eQ91FFAYQoPIe6kKDyHuoooUGxNg8h7qNg8h7qKKFBsNg8h7qNg8h7qKK1GsNg8h7qNg8h7qKK1GsNg8h7qNg8h7qKK1Gs+gOVA/Etp7bn4uWiiivOn7z9T04+6j//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0182" name="Picture 6" descr="http://clubautosport.net/email/taxes_288x192.jpg"/>
          <p:cNvPicPr>
            <a:picLocks noChangeAspect="1" noChangeArrowheads="1"/>
          </p:cNvPicPr>
          <p:nvPr/>
        </p:nvPicPr>
        <p:blipFill>
          <a:blip r:embed="rId3" cstate="print"/>
          <a:srcRect/>
          <a:stretch>
            <a:fillRect/>
          </a:stretch>
        </p:blipFill>
        <p:spPr bwMode="auto">
          <a:xfrm>
            <a:off x="1101090" y="914400"/>
            <a:ext cx="7128510" cy="4308440"/>
          </a:xfrm>
          <a:prstGeom prst="rect">
            <a:avLst/>
          </a:prstGeom>
          <a:noFill/>
        </p:spPr>
      </p:pic>
      <p:sp>
        <p:nvSpPr>
          <p:cNvPr id="7" name="TextBox 6"/>
          <p:cNvSpPr txBox="1"/>
          <p:nvPr/>
        </p:nvSpPr>
        <p:spPr>
          <a:xfrm>
            <a:off x="762000" y="228600"/>
            <a:ext cx="7924800" cy="646331"/>
          </a:xfrm>
          <a:prstGeom prst="rect">
            <a:avLst/>
          </a:prstGeom>
          <a:noFill/>
        </p:spPr>
        <p:txBody>
          <a:bodyPr wrap="square" rtlCol="0">
            <a:spAutoFit/>
          </a:bodyPr>
          <a:lstStyle/>
          <a:p>
            <a:pPr algn="ctr"/>
            <a:r>
              <a:rPr lang="en-US" sz="3600" dirty="0" smtClean="0">
                <a:latin typeface="Arial" pitchFamily="34" charset="0"/>
                <a:cs typeface="Arial" pitchFamily="34" charset="0"/>
              </a:rPr>
              <a:t>Are you taxed enough? Or, too much?</a:t>
            </a:r>
          </a:p>
        </p:txBody>
      </p:sp>
      <p:sp>
        <p:nvSpPr>
          <p:cNvPr id="8" name="TextBox 7"/>
          <p:cNvSpPr txBox="1"/>
          <p:nvPr/>
        </p:nvSpPr>
        <p:spPr>
          <a:xfrm>
            <a:off x="474023" y="5440852"/>
            <a:ext cx="8229600" cy="954107"/>
          </a:xfrm>
          <a:prstGeom prst="rect">
            <a:avLst/>
          </a:prstGeom>
          <a:noFill/>
        </p:spPr>
        <p:txBody>
          <a:bodyPr wrap="square" rtlCol="0">
            <a:spAutoFit/>
          </a:bodyPr>
          <a:lstStyle/>
          <a:p>
            <a:pPr algn="ctr"/>
            <a:r>
              <a:rPr lang="en-US" sz="2800" b="1" smtClean="0">
                <a:latin typeface="Arial" pitchFamily="34" charset="0"/>
                <a:cs typeface="Arial" pitchFamily="34" charset="0"/>
              </a:rPr>
              <a:t>Tax </a:t>
            </a:r>
            <a:r>
              <a:rPr lang="en-US" sz="2800" b="1" smtClean="0">
                <a:latin typeface="Arial" pitchFamily="34" charset="0"/>
                <a:cs typeface="Arial" pitchFamily="34" charset="0"/>
              </a:rPr>
              <a:t>Shifts </a:t>
            </a:r>
            <a:r>
              <a:rPr lang="en-US" sz="2800" b="1" dirty="0" smtClean="0">
                <a:latin typeface="Arial" pitchFamily="34" charset="0"/>
                <a:cs typeface="Arial" pitchFamily="34" charset="0"/>
              </a:rPr>
              <a:t>in America Today</a:t>
            </a:r>
            <a:br>
              <a:rPr lang="en-US" sz="2800" b="1" dirty="0" smtClean="0">
                <a:latin typeface="Arial" pitchFamily="34" charset="0"/>
                <a:cs typeface="Arial" pitchFamily="34" charset="0"/>
              </a:rPr>
            </a:br>
            <a:r>
              <a:rPr lang="en-US" sz="2800" dirty="0" smtClean="0">
                <a:latin typeface="Arial" pitchFamily="34" charset="0"/>
                <a:cs typeface="Arial" pitchFamily="34" charset="0"/>
              </a:rPr>
              <a:t>by Jim Harrison &amp; Steve Wyatt</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B3E4F9-98C9-4813-AC6A-FE2F9590A7A9}" type="slidenum">
              <a:rPr lang="en-US" smtClean="0"/>
              <a:pPr/>
              <a:t>10</a:t>
            </a:fld>
            <a:endParaRPr lang="en-US"/>
          </a:p>
        </p:txBody>
      </p:sp>
      <p:sp>
        <p:nvSpPr>
          <p:cNvPr id="4" name="TextBox 3"/>
          <p:cNvSpPr txBox="1"/>
          <p:nvPr/>
        </p:nvSpPr>
        <p:spPr>
          <a:xfrm>
            <a:off x="304800" y="838200"/>
            <a:ext cx="8686800" cy="5170646"/>
          </a:xfrm>
          <a:prstGeom prst="rect">
            <a:avLst/>
          </a:prstGeom>
          <a:noFill/>
        </p:spPr>
        <p:txBody>
          <a:bodyPr wrap="square" rtlCol="0">
            <a:spAutoFit/>
          </a:bodyPr>
          <a:lstStyle/>
          <a:p>
            <a:pPr>
              <a:buFont typeface="Wingdings" pitchFamily="2" charset="2"/>
              <a:buChar char="Ø"/>
            </a:pPr>
            <a:r>
              <a:rPr lang="en-US" dirty="0" smtClean="0"/>
              <a:t> </a:t>
            </a:r>
            <a:r>
              <a:rPr lang="en-US" sz="2400" dirty="0" smtClean="0"/>
              <a:t>So what is “Payroll Tax”? It’s the tax you see on your paystub that’s the amount you pay for FICA and Medicare.</a:t>
            </a:r>
          </a:p>
          <a:p>
            <a:pPr>
              <a:buFont typeface="Wingdings" pitchFamily="2" charset="2"/>
              <a:buChar char="Ø"/>
            </a:pPr>
            <a:endParaRPr lang="en-US" sz="2400" dirty="0" smtClean="0"/>
          </a:p>
          <a:p>
            <a:pPr>
              <a:buFont typeface="Wingdings" pitchFamily="2" charset="2"/>
              <a:buChar char="Ø"/>
            </a:pPr>
            <a:r>
              <a:rPr lang="en-US" sz="2400" dirty="0" smtClean="0"/>
              <a:t> Since 1980 these taxes have gone up 25%. Meanwhile, estate tax has dropped 46% and Capital Gains  has dropped 32%.</a:t>
            </a:r>
          </a:p>
          <a:p>
            <a:pPr>
              <a:buFont typeface="Wingdings" pitchFamily="2" charset="2"/>
              <a:buChar char="Ø"/>
            </a:pPr>
            <a:endParaRPr lang="en-US" sz="2400" dirty="0" smtClean="0"/>
          </a:p>
          <a:p>
            <a:pPr>
              <a:buFont typeface="Wingdings" pitchFamily="2" charset="2"/>
              <a:buChar char="Ø"/>
            </a:pPr>
            <a:r>
              <a:rPr lang="en-US" sz="2400" dirty="0" smtClean="0"/>
              <a:t> Income tax is “Progressive” – the more you earn the higher the rate (at least that’s how it is supposed to be).  Payroll tax is “Regressive” – since the tax is capped at a fixed rate, the more you earn, the lower the effective rate you pay.</a:t>
            </a:r>
          </a:p>
          <a:p>
            <a:pPr>
              <a:buFont typeface="Wingdings" pitchFamily="2" charset="2"/>
              <a:buChar char="Ø"/>
            </a:pPr>
            <a:endParaRPr lang="en-US" sz="2400" dirty="0" smtClean="0"/>
          </a:p>
          <a:p>
            <a:pPr>
              <a:buFont typeface="Wingdings" pitchFamily="2" charset="2"/>
              <a:buChar char="Ø"/>
            </a:pPr>
            <a:r>
              <a:rPr lang="en-US" sz="2400" dirty="0" smtClean="0"/>
              <a:t> How does this work out in real life? </a:t>
            </a:r>
          </a:p>
          <a:p>
            <a:pPr>
              <a:buFont typeface="Wingdings" pitchFamily="2" charset="2"/>
              <a:buChar char="Ø"/>
            </a:pPr>
            <a:endParaRPr lang="en-US" sz="2400"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B3E4F9-98C9-4813-AC6A-FE2F9590A7A9}" type="slidenum">
              <a:rPr lang="en-US" smtClean="0"/>
              <a:pPr/>
              <a:t>11</a:t>
            </a:fld>
            <a:endParaRPr lang="en-US"/>
          </a:p>
        </p:txBody>
      </p:sp>
      <p:sp>
        <p:nvSpPr>
          <p:cNvPr id="4" name="TextBox 3"/>
          <p:cNvSpPr txBox="1"/>
          <p:nvPr/>
        </p:nvSpPr>
        <p:spPr>
          <a:xfrm>
            <a:off x="228600" y="25360"/>
            <a:ext cx="8686800" cy="6955750"/>
          </a:xfrm>
          <a:prstGeom prst="rect">
            <a:avLst/>
          </a:prstGeom>
          <a:noFill/>
        </p:spPr>
        <p:txBody>
          <a:bodyPr wrap="square" rtlCol="0">
            <a:spAutoFit/>
          </a:bodyPr>
          <a:lstStyle/>
          <a:p>
            <a:endParaRPr lang="en-US" dirty="0" smtClean="0"/>
          </a:p>
          <a:p>
            <a:pPr>
              <a:buFont typeface="Wingdings" pitchFamily="2" charset="2"/>
              <a:buChar char="Ø"/>
            </a:pPr>
            <a:endParaRPr lang="en-US" dirty="0" smtClean="0"/>
          </a:p>
          <a:p>
            <a:pPr>
              <a:buFont typeface="Wingdings" pitchFamily="2" charset="2"/>
              <a:buChar char="Ø"/>
            </a:pPr>
            <a:r>
              <a:rPr lang="en-US" dirty="0" smtClean="0"/>
              <a:t> </a:t>
            </a:r>
            <a:r>
              <a:rPr lang="en-US" sz="2400" dirty="0" smtClean="0"/>
              <a:t>You will pay 6.2% FICA tax on the first $113,700 you earn in 2013. That means, that most of us will pay FICA tax on EVERY DIME WE EARN. </a:t>
            </a:r>
          </a:p>
          <a:p>
            <a:pPr>
              <a:buFont typeface="Wingdings" pitchFamily="2" charset="2"/>
              <a:buChar char="Ø"/>
            </a:pPr>
            <a:endParaRPr lang="en-US" sz="2400" dirty="0" smtClean="0"/>
          </a:p>
          <a:p>
            <a:pPr>
              <a:buFont typeface="Wingdings" pitchFamily="2" charset="2"/>
              <a:buChar char="Ø"/>
            </a:pPr>
            <a:r>
              <a:rPr lang="en-US" sz="2400" dirty="0" smtClean="0"/>
              <a:t> The wealthy elite will also pay 6.2% FICA tax on the first $113,700 they earn. However, they pay nothing on any earnings over that amount. </a:t>
            </a:r>
          </a:p>
          <a:p>
            <a:pPr>
              <a:buFont typeface="Wingdings" pitchFamily="2" charset="2"/>
              <a:buChar char="Ø"/>
            </a:pPr>
            <a:endParaRPr lang="en-US" sz="2400" dirty="0" smtClean="0"/>
          </a:p>
          <a:p>
            <a:pPr>
              <a:buFont typeface="Wingdings" pitchFamily="2" charset="2"/>
              <a:buChar char="Ø"/>
            </a:pPr>
            <a:r>
              <a:rPr lang="en-US" sz="2400" dirty="0" smtClean="0"/>
              <a:t> Associated Press reports that David Simon of Simon Property Group was the highest paid U.S. CEO in 2012. His earnings = $137 million for the year.</a:t>
            </a:r>
          </a:p>
          <a:p>
            <a:pPr>
              <a:buFont typeface="Wingdings" pitchFamily="2" charset="2"/>
              <a:buChar char="Ø"/>
            </a:pPr>
            <a:endParaRPr lang="en-US" sz="2400" dirty="0" smtClean="0"/>
          </a:p>
          <a:p>
            <a:pPr>
              <a:buFont typeface="Wingdings" pitchFamily="2" charset="2"/>
              <a:buChar char="Ø"/>
            </a:pPr>
            <a:r>
              <a:rPr lang="en-US" sz="2400" dirty="0" smtClean="0"/>
              <a:t> Let’s do the math: $137M / 52 weeks = $2,634,615 per week / 7 days =  $376,373 per day / an 8 hour work day =  $47,046 per hour.  </a:t>
            </a:r>
            <a:r>
              <a:rPr lang="en-US" sz="2800" u="sng" dirty="0" smtClean="0"/>
              <a:t>David Simon paid his FICA in full in about his first two and a half hours of work !</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12</a:t>
            </a:fld>
            <a:endParaRPr lang="en-US"/>
          </a:p>
        </p:txBody>
      </p:sp>
      <p:sp>
        <p:nvSpPr>
          <p:cNvPr id="3" name="TextBox 2"/>
          <p:cNvSpPr txBox="1"/>
          <p:nvPr/>
        </p:nvSpPr>
        <p:spPr>
          <a:xfrm>
            <a:off x="533400" y="0"/>
            <a:ext cx="7924800" cy="6617196"/>
          </a:xfrm>
          <a:prstGeom prst="rect">
            <a:avLst/>
          </a:prstGeom>
          <a:noFill/>
        </p:spPr>
        <p:txBody>
          <a:bodyPr wrap="square" rtlCol="0">
            <a:spAutoFit/>
          </a:bodyPr>
          <a:lstStyle/>
          <a:p>
            <a:pPr>
              <a:buFont typeface="Wingdings" pitchFamily="2" charset="2"/>
              <a:buChar char="Ø"/>
            </a:pPr>
            <a:r>
              <a:rPr lang="en-US" dirty="0" smtClean="0"/>
              <a:t> The last area of tax revenue to review is that of excise tax. That is the tax for fuel, tobacco, liquor, tolls, etc.</a:t>
            </a:r>
          </a:p>
          <a:p>
            <a:endParaRPr lang="en-US" dirty="0" smtClean="0"/>
          </a:p>
          <a:p>
            <a:pPr>
              <a:buFont typeface="Wingdings" pitchFamily="2" charset="2"/>
              <a:buChar char="Ø"/>
            </a:pPr>
            <a:r>
              <a:rPr lang="en-US" dirty="0" smtClean="0"/>
              <a:t> And, then of course there is state income tax, municipal tax, property tax, and sales tax.</a:t>
            </a:r>
          </a:p>
          <a:p>
            <a:pPr>
              <a:buFont typeface="Wingdings" pitchFamily="2" charset="2"/>
              <a:buChar char="Ø"/>
            </a:pPr>
            <a:endParaRPr lang="en-US" dirty="0" smtClean="0"/>
          </a:p>
          <a:p>
            <a:pPr>
              <a:buFont typeface="Wingdings" pitchFamily="2" charset="2"/>
              <a:buChar char="Ø"/>
            </a:pPr>
            <a:r>
              <a:rPr lang="en-US" dirty="0" smtClean="0"/>
              <a:t> Most working families spend their entire income.  Maybe a few “upper middle class” may save a little; otherwise, your paycheck is spent taking care of life necessities. </a:t>
            </a:r>
          </a:p>
          <a:p>
            <a:pPr>
              <a:buFont typeface="Wingdings" pitchFamily="2" charset="2"/>
              <a:buChar char="Ø"/>
            </a:pPr>
            <a:endParaRPr lang="en-US" dirty="0" smtClean="0"/>
          </a:p>
          <a:p>
            <a:pPr>
              <a:buFont typeface="Wingdings" pitchFamily="2" charset="2"/>
              <a:buChar char="Ø"/>
            </a:pPr>
            <a:r>
              <a:rPr lang="en-US" dirty="0" smtClean="0"/>
              <a:t> On the other hand, those at the very top can’t possibly spend their entire income.  So, a large percentage of the income (that which is saved or invested in stocks) becomes tax free! If you don’t buy merchandise; fuel, tobacco, or liquor, you don’t pay tax.</a:t>
            </a:r>
          </a:p>
          <a:p>
            <a:pPr>
              <a:buFont typeface="Wingdings" pitchFamily="2" charset="2"/>
              <a:buChar char="Ø"/>
            </a:pPr>
            <a:endParaRPr lang="en-US" dirty="0" smtClean="0"/>
          </a:p>
          <a:p>
            <a:pPr>
              <a:buFont typeface="Wingdings" pitchFamily="2" charset="2"/>
              <a:buChar char="Ø"/>
            </a:pPr>
            <a:r>
              <a:rPr lang="en-US" dirty="0" smtClean="0"/>
              <a:t>The end result is a grossly unfair tax system. </a:t>
            </a:r>
          </a:p>
          <a:p>
            <a:pPr>
              <a:buFont typeface="Wingdings" pitchFamily="2" charset="2"/>
              <a:buChar char="Ø"/>
            </a:pPr>
            <a:endParaRPr lang="en-US" dirty="0" smtClean="0"/>
          </a:p>
          <a:p>
            <a:pPr>
              <a:buFont typeface="Wingdings" pitchFamily="2" charset="2"/>
              <a:buChar char="Ø"/>
            </a:pPr>
            <a:r>
              <a:rPr lang="en-US" dirty="0" smtClean="0"/>
              <a:t>Those at the very top are paying less than ever and receiving even greater service.</a:t>
            </a:r>
          </a:p>
          <a:p>
            <a:pPr>
              <a:buFont typeface="Wingdings" pitchFamily="2" charset="2"/>
              <a:buChar char="Ø"/>
            </a:pPr>
            <a:endParaRPr lang="en-US" dirty="0" smtClean="0"/>
          </a:p>
          <a:p>
            <a:pPr>
              <a:buFont typeface="Wingdings" pitchFamily="2" charset="2"/>
              <a:buChar char="Ø"/>
            </a:pPr>
            <a:r>
              <a:rPr lang="en-US" dirty="0" smtClean="0"/>
              <a:t>The 23 million unemployed, and millions of others earning minimum wage, don’t make enough to pay any tax.</a:t>
            </a:r>
          </a:p>
          <a:p>
            <a:pPr>
              <a:buFont typeface="Wingdings" pitchFamily="2" charset="2"/>
              <a:buChar char="Ø"/>
            </a:pPr>
            <a:r>
              <a:rPr lang="en-US" dirty="0" smtClean="0"/>
              <a:t>Therefore, an unfair share of the burden shifts to ----- yep you guessed it </a:t>
            </a:r>
            <a:r>
              <a:rPr lang="en-US" sz="2800" b="1" dirty="0" smtClean="0"/>
              <a:t>YOU!</a:t>
            </a: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13</a:t>
            </a:fld>
            <a:endParaRPr lang="en-US"/>
          </a:p>
        </p:txBody>
      </p:sp>
      <p:pic>
        <p:nvPicPr>
          <p:cNvPr id="2050" name="Picture 2" descr="http://www.mea.org/images/Enough-LOGO.gif"/>
          <p:cNvPicPr>
            <a:picLocks noChangeAspect="1" noChangeArrowheads="1"/>
          </p:cNvPicPr>
          <p:nvPr/>
        </p:nvPicPr>
        <p:blipFill>
          <a:blip r:embed="rId3" cstate="print"/>
          <a:srcRect/>
          <a:stretch>
            <a:fillRect/>
          </a:stretch>
        </p:blipFill>
        <p:spPr bwMode="auto">
          <a:xfrm>
            <a:off x="1828800" y="304800"/>
            <a:ext cx="4876800" cy="4876801"/>
          </a:xfrm>
          <a:prstGeom prst="rect">
            <a:avLst/>
          </a:prstGeom>
          <a:noFill/>
        </p:spPr>
      </p:pic>
      <p:sp>
        <p:nvSpPr>
          <p:cNvPr id="4" name="TextBox 3"/>
          <p:cNvSpPr txBox="1"/>
          <p:nvPr/>
        </p:nvSpPr>
        <p:spPr>
          <a:xfrm>
            <a:off x="609600" y="5410200"/>
            <a:ext cx="7620000" cy="769441"/>
          </a:xfrm>
          <a:prstGeom prst="rect">
            <a:avLst/>
          </a:prstGeom>
          <a:noFill/>
        </p:spPr>
        <p:txBody>
          <a:bodyPr wrap="square" rtlCol="0">
            <a:spAutoFit/>
          </a:bodyPr>
          <a:lstStyle/>
          <a:p>
            <a:pPr algn="ctr"/>
            <a:r>
              <a:rPr lang="en-US" sz="4400" b="1" dirty="0" smtClean="0"/>
              <a:t>It’s time to fight back !</a:t>
            </a:r>
            <a:endParaRPr lang="en-US" sz="4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14</a:t>
            </a:fld>
            <a:endParaRPr lang="en-US"/>
          </a:p>
        </p:txBody>
      </p:sp>
      <p:sp>
        <p:nvSpPr>
          <p:cNvPr id="3" name="TextBox 2"/>
          <p:cNvSpPr txBox="1"/>
          <p:nvPr/>
        </p:nvSpPr>
        <p:spPr>
          <a:xfrm>
            <a:off x="762000" y="457200"/>
            <a:ext cx="7848600" cy="5940088"/>
          </a:xfrm>
          <a:prstGeom prst="rect">
            <a:avLst/>
          </a:prstGeom>
          <a:noFill/>
        </p:spPr>
        <p:txBody>
          <a:bodyPr wrap="square" rtlCol="0">
            <a:spAutoFit/>
          </a:bodyPr>
          <a:lstStyle/>
          <a:p>
            <a:pPr>
              <a:buFont typeface="Wingdings" pitchFamily="2" charset="2"/>
              <a:buChar char="Ø"/>
            </a:pPr>
            <a:r>
              <a:rPr lang="en-US" sz="2000" dirty="0" smtClean="0"/>
              <a:t> In last week’s issue of “E-News” we covered the points that:</a:t>
            </a:r>
          </a:p>
          <a:p>
            <a:pPr>
              <a:buFont typeface="Wingdings" pitchFamily="2" charset="2"/>
              <a:buChar char="Ø"/>
            </a:pPr>
            <a:endParaRPr lang="en-US" sz="2000" dirty="0" smtClean="0"/>
          </a:p>
          <a:p>
            <a:pPr lvl="1">
              <a:buFont typeface="Wingdings" pitchFamily="2" charset="2"/>
              <a:buChar char="ü"/>
            </a:pPr>
            <a:r>
              <a:rPr lang="en-US" sz="2000" dirty="0" smtClean="0"/>
              <a:t> America is not broke. Our GDP, corporate profits, and corporate value are at record levels.</a:t>
            </a:r>
          </a:p>
          <a:p>
            <a:pPr lvl="1">
              <a:buFont typeface="Wingdings" pitchFamily="2" charset="2"/>
              <a:buChar char="ü"/>
            </a:pPr>
            <a:endParaRPr lang="en-US" sz="2000" dirty="0" smtClean="0"/>
          </a:p>
          <a:p>
            <a:pPr lvl="1">
              <a:buFont typeface="Wingdings" pitchFamily="2" charset="2"/>
              <a:buChar char="ü"/>
            </a:pPr>
            <a:r>
              <a:rPr lang="en-US" sz="2000" dirty="0" smtClean="0"/>
              <a:t>However, working families aren’t getting their fair share. It’s our productivity that is fueling economic growth, but the payoff is going to CEO’s, banks, insurance companies, and institutional investors.</a:t>
            </a:r>
          </a:p>
          <a:p>
            <a:pPr lvl="1"/>
            <a:endParaRPr lang="en-US" sz="2000" dirty="0" smtClean="0"/>
          </a:p>
          <a:p>
            <a:pPr marL="60325" lvl="1">
              <a:buFont typeface="Wingdings" pitchFamily="2" charset="2"/>
              <a:buChar char="Ø"/>
            </a:pPr>
            <a:r>
              <a:rPr lang="en-US" sz="2000" dirty="0" smtClean="0"/>
              <a:t> This week we are discussing that; it’s not bad enough that we aren’t getting a share of the wealth we are creating --- but, we are also paying a larger and larger share of the tax burden. All the time those receiving the fruits of our labor are getting a free ride.</a:t>
            </a:r>
          </a:p>
          <a:p>
            <a:pPr marL="60325" lvl="1">
              <a:buFont typeface="Wingdings" pitchFamily="2" charset="2"/>
              <a:buChar char="Ø"/>
            </a:pPr>
            <a:endParaRPr lang="en-US" sz="2000" dirty="0" smtClean="0"/>
          </a:p>
          <a:p>
            <a:pPr marL="60325" lvl="1">
              <a:buFont typeface="Wingdings" pitchFamily="2" charset="2"/>
              <a:buChar char="Ø"/>
            </a:pPr>
            <a:r>
              <a:rPr lang="en-US" sz="2000" dirty="0" smtClean="0"/>
              <a:t> And, trends don’t seem to be changing. Earlier this week Governor Snyder announced even more taxes for working families: added gas and diesel tax, higher auto licensing fees, higher hunting and fishing license fees. </a:t>
            </a:r>
            <a:r>
              <a:rPr lang="en-US" sz="2000" smtClean="0"/>
              <a:t>And </a:t>
            </a:r>
            <a:r>
              <a:rPr lang="en-US" sz="2000" dirty="0" smtClean="0"/>
              <a:t>let’s not forget, that just last year he started taxing </a:t>
            </a:r>
            <a:r>
              <a:rPr lang="en-US" sz="2000" smtClean="0"/>
              <a:t>senior pensions, </a:t>
            </a:r>
            <a:r>
              <a:rPr lang="en-US" sz="2000" dirty="0" smtClean="0"/>
              <a:t>all the while cutting business tax a whopping $</a:t>
            </a:r>
            <a:r>
              <a:rPr lang="en-US" sz="2000" smtClean="0"/>
              <a:t>1.3 billion!</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15</a:t>
            </a:fld>
            <a:endParaRPr lang="en-US"/>
          </a:p>
        </p:txBody>
      </p:sp>
      <p:sp>
        <p:nvSpPr>
          <p:cNvPr id="3" name="TextBox 2"/>
          <p:cNvSpPr txBox="1"/>
          <p:nvPr/>
        </p:nvSpPr>
        <p:spPr>
          <a:xfrm>
            <a:off x="914400" y="1066800"/>
            <a:ext cx="7391400" cy="3877985"/>
          </a:xfrm>
          <a:prstGeom prst="rect">
            <a:avLst/>
          </a:prstGeom>
          <a:noFill/>
        </p:spPr>
        <p:txBody>
          <a:bodyPr wrap="square" rtlCol="0">
            <a:spAutoFit/>
          </a:bodyPr>
          <a:lstStyle/>
          <a:p>
            <a:r>
              <a:rPr lang="en-US" sz="2400" b="1" dirty="0" smtClean="0"/>
              <a:t>These facts are why UWUA is launching a new effort to better educate, motivate, and mobilize our members ! </a:t>
            </a:r>
          </a:p>
          <a:p>
            <a:endParaRPr lang="en-US" sz="2400" b="1" dirty="0" smtClean="0"/>
          </a:p>
          <a:p>
            <a:pPr algn="ctr"/>
            <a:r>
              <a:rPr lang="en-US" sz="5400" b="1" u="sng" smtClean="0"/>
              <a:t>Enough </a:t>
            </a:r>
            <a:r>
              <a:rPr lang="en-US" sz="9600" b="1" u="sng" smtClean="0"/>
              <a:t>IS</a:t>
            </a:r>
            <a:r>
              <a:rPr lang="en-US" sz="5400" b="1" u="sng" smtClean="0"/>
              <a:t> </a:t>
            </a:r>
            <a:r>
              <a:rPr lang="en-US" sz="5400" b="1" u="sng" dirty="0" smtClean="0"/>
              <a:t>Enough !!!! </a:t>
            </a:r>
          </a:p>
          <a:p>
            <a:pPr algn="ctr"/>
            <a:endParaRPr lang="en-US" sz="5400" b="1" u="sng" dirty="0" smtClean="0"/>
          </a:p>
          <a:p>
            <a:pPr algn="ctr"/>
            <a:r>
              <a:rPr lang="en-US" sz="2400" dirty="0" smtClean="0"/>
              <a:t>Stay tuned to learn how you and your local can fight back</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2</a:t>
            </a:fld>
            <a:endParaRPr lang="en-US"/>
          </a:p>
        </p:txBody>
      </p:sp>
      <p:sp>
        <p:nvSpPr>
          <p:cNvPr id="4" name="TextBox 3"/>
          <p:cNvSpPr txBox="1"/>
          <p:nvPr/>
        </p:nvSpPr>
        <p:spPr>
          <a:xfrm>
            <a:off x="0" y="304800"/>
            <a:ext cx="9144000" cy="8956298"/>
          </a:xfrm>
          <a:prstGeom prst="rect">
            <a:avLst/>
          </a:prstGeom>
          <a:noFill/>
        </p:spPr>
        <p:txBody>
          <a:bodyPr wrap="square" rtlCol="0">
            <a:spAutoFit/>
          </a:bodyPr>
          <a:lstStyle/>
          <a:p>
            <a:pPr>
              <a:buFont typeface="Wingdings" pitchFamily="2" charset="2"/>
              <a:buChar char="Ø"/>
            </a:pPr>
            <a:r>
              <a:rPr lang="en-US" sz="2400" dirty="0" smtClean="0">
                <a:latin typeface="Arial" pitchFamily="34" charset="0"/>
                <a:cs typeface="Arial" pitchFamily="34" charset="0"/>
              </a:rPr>
              <a:t> </a:t>
            </a:r>
            <a:r>
              <a:rPr lang="en-US" sz="2000" dirty="0" smtClean="0">
                <a:latin typeface="Arial" pitchFamily="34" charset="0"/>
                <a:cs typeface="Arial" pitchFamily="34" charset="0"/>
              </a:rPr>
              <a:t>We all agree, no one likes to pay taxes -</a:t>
            </a:r>
            <a:r>
              <a:rPr lang="en-US" sz="2000" dirty="0" smtClean="0"/>
              <a:t> Taxes are the dues we pay to belong to Club USA.</a:t>
            </a:r>
          </a:p>
          <a:p>
            <a:pPr>
              <a:buFont typeface="Wingdings" pitchFamily="2" charset="2"/>
              <a:buChar char="Ø"/>
            </a:pPr>
            <a:endParaRPr lang="en-US" sz="2000" dirty="0" smtClean="0"/>
          </a:p>
          <a:p>
            <a:pPr>
              <a:buFont typeface="Wingdings" pitchFamily="2" charset="2"/>
              <a:buChar char="Ø"/>
            </a:pPr>
            <a:r>
              <a:rPr lang="en-US" sz="2000" dirty="0" smtClean="0"/>
              <a:t> We also understand that our taxes pay for a lot of good things in society; our schools, national defense, Medicare, and Social Security, to name a few. Individually we could never purchase these items on our own.</a:t>
            </a:r>
          </a:p>
          <a:p>
            <a:pPr>
              <a:buFont typeface="Wingdings" pitchFamily="2" charset="2"/>
              <a:buChar char="Ø"/>
            </a:pPr>
            <a:endParaRPr lang="en-US" sz="2000" dirty="0" smtClean="0"/>
          </a:p>
          <a:p>
            <a:pPr>
              <a:buFont typeface="Wingdings" pitchFamily="2" charset="2"/>
              <a:buChar char="Ø"/>
            </a:pPr>
            <a:r>
              <a:rPr lang="en-US" sz="2000" dirty="0" smtClean="0"/>
              <a:t> So, we don’t mind “paying our fair share.”</a:t>
            </a:r>
          </a:p>
          <a:p>
            <a:pPr>
              <a:buFont typeface="Wingdings" pitchFamily="2" charset="2"/>
              <a:buChar char="Ø"/>
            </a:pPr>
            <a:endParaRPr lang="en-US" sz="2000" dirty="0" smtClean="0"/>
          </a:p>
          <a:p>
            <a:pPr>
              <a:buFont typeface="Wingdings" pitchFamily="2" charset="2"/>
              <a:buChar char="Ø"/>
            </a:pPr>
            <a:r>
              <a:rPr lang="en-US" sz="2000" dirty="0" smtClean="0"/>
              <a:t> The principles of taxation have always been pretty simple:</a:t>
            </a:r>
          </a:p>
          <a:p>
            <a:pPr>
              <a:buFont typeface="Wingdings" pitchFamily="2" charset="2"/>
              <a:buChar char="Ø"/>
            </a:pPr>
            <a:endParaRPr lang="en-US" sz="2000" dirty="0" smtClean="0"/>
          </a:p>
          <a:p>
            <a:pPr lvl="1">
              <a:buFont typeface="Wingdings" pitchFamily="2" charset="2"/>
              <a:buChar char="ü"/>
            </a:pPr>
            <a:r>
              <a:rPr lang="en-US" sz="2000" dirty="0" smtClean="0"/>
              <a:t> The total tax burden should be distributed among individuals according to their ability to pay – those who can afford it the most, pay the most. And, </a:t>
            </a:r>
          </a:p>
          <a:p>
            <a:pPr lvl="1">
              <a:buFont typeface="Wingdings" pitchFamily="2" charset="2"/>
              <a:buChar char="ü"/>
            </a:pPr>
            <a:endParaRPr lang="en-US" sz="2000" dirty="0" smtClean="0"/>
          </a:p>
          <a:p>
            <a:pPr lvl="1">
              <a:buFont typeface="Wingdings" pitchFamily="2" charset="2"/>
              <a:buChar char="ü"/>
            </a:pPr>
            <a:r>
              <a:rPr lang="en-US" sz="2000" dirty="0" smtClean="0"/>
              <a:t> Taxes should be based on the benefits received - those who receive the greatest benefits should pay the most.</a:t>
            </a:r>
          </a:p>
          <a:p>
            <a:pPr lvl="1">
              <a:buFont typeface="Wingdings" pitchFamily="2" charset="2"/>
              <a:buChar char="ü"/>
            </a:pPr>
            <a:endParaRPr lang="en-US" sz="2000" dirty="0" smtClean="0"/>
          </a:p>
          <a:p>
            <a:pPr lvl="1" algn="ctr"/>
            <a:r>
              <a:rPr lang="en-US" sz="4000" b="1" dirty="0" smtClean="0"/>
              <a:t>Does everyone pay their “fair share?”</a:t>
            </a:r>
          </a:p>
          <a:p>
            <a:pPr lvl="1">
              <a:buFont typeface="Wingdings" pitchFamily="2" charset="2"/>
              <a:buChar char="ü"/>
            </a:pPr>
            <a:endParaRPr lang="en-US" sz="2400" dirty="0" smtClean="0"/>
          </a:p>
          <a:p>
            <a:pPr lvl="1"/>
            <a:endParaRPr lang="en-US" sz="2400" dirty="0" smtClean="0"/>
          </a:p>
          <a:p>
            <a:pPr lvl="1"/>
            <a:endParaRPr lang="en-US" sz="2400" dirty="0" smtClean="0"/>
          </a:p>
          <a:p>
            <a:pPr lvl="1"/>
            <a:endParaRPr lang="en-US" sz="2400" dirty="0" smtClean="0"/>
          </a:p>
          <a:p>
            <a:pPr lvl="1">
              <a:buFont typeface="Wingdings" pitchFamily="2" charset="2"/>
              <a:buChar char="ü"/>
            </a:pPr>
            <a:endParaRPr lang="en-US" sz="2400" dirty="0" smtClean="0"/>
          </a:p>
          <a:p>
            <a:pPr lvl="1">
              <a:buFont typeface="Wingdings" pitchFamily="2" charset="2"/>
              <a:buChar char="ü"/>
            </a:pPr>
            <a:endParaRPr lang="en-US" sz="2400" dirty="0" smtClean="0"/>
          </a:p>
          <a:p>
            <a:pPr>
              <a:buFont typeface="Wingdings" pitchFamily="2" charset="2"/>
              <a:buChar char="Ø"/>
            </a:pPr>
            <a:endParaRPr lang="en-US" sz="2400" dirty="0" smtClean="0">
              <a:latin typeface="Arial" pitchFamily="34" charset="0"/>
              <a:cs typeface="Arial" pitchFamily="34" charset="0"/>
            </a:endParaRPr>
          </a:p>
          <a:p>
            <a:pPr>
              <a:buFont typeface="Wingdings" pitchFamily="2" charset="2"/>
              <a:buChar char="Ø"/>
            </a:pP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3</a:t>
            </a:fld>
            <a:endParaRPr lang="en-US"/>
          </a:p>
        </p:txBody>
      </p:sp>
      <p:graphicFrame>
        <p:nvGraphicFramePr>
          <p:cNvPr id="3" name="Chart 2"/>
          <p:cNvGraphicFramePr/>
          <p:nvPr/>
        </p:nvGraphicFramePr>
        <p:xfrm>
          <a:off x="609600" y="762000"/>
          <a:ext cx="79248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28600" y="5486400"/>
            <a:ext cx="8686800" cy="461665"/>
          </a:xfrm>
          <a:prstGeom prst="rect">
            <a:avLst/>
          </a:prstGeom>
          <a:noFill/>
        </p:spPr>
        <p:txBody>
          <a:bodyPr wrap="square" rtlCol="0">
            <a:spAutoFit/>
          </a:bodyPr>
          <a:lstStyle/>
          <a:p>
            <a:pPr marL="228600" indent="-228600">
              <a:buAutoNum type="arabicParenR"/>
            </a:pPr>
            <a:r>
              <a:rPr lang="en-US" sz="1200" dirty="0" smtClean="0"/>
              <a:t>Payroll Tax includes: Social Security, Medicare, Federal Unemployment, State Unemployment</a:t>
            </a:r>
          </a:p>
          <a:p>
            <a:pPr marL="228600" indent="-228600">
              <a:buAutoNum type="arabicParenR"/>
            </a:pPr>
            <a:r>
              <a:rPr lang="en-US" sz="1200" dirty="0" smtClean="0"/>
              <a:t>Other includes:  Excise (fuel, alcohol, tobacco,  estate tax, excess earnings from federal reserve</a:t>
            </a:r>
            <a:endParaRPr lang="en-US" sz="1200" dirty="0"/>
          </a:p>
        </p:txBody>
      </p:sp>
      <p:sp>
        <p:nvSpPr>
          <p:cNvPr id="5" name="TextBox 4"/>
          <p:cNvSpPr txBox="1"/>
          <p:nvPr/>
        </p:nvSpPr>
        <p:spPr>
          <a:xfrm>
            <a:off x="0" y="152400"/>
            <a:ext cx="8839200" cy="584775"/>
          </a:xfrm>
          <a:prstGeom prst="rect">
            <a:avLst/>
          </a:prstGeom>
          <a:noFill/>
        </p:spPr>
        <p:txBody>
          <a:bodyPr wrap="square" rtlCol="0">
            <a:spAutoFit/>
          </a:bodyPr>
          <a:lstStyle/>
          <a:p>
            <a:pPr algn="ctr"/>
            <a:r>
              <a:rPr lang="en-US" sz="3200" b="1" dirty="0" smtClean="0"/>
              <a:t>Sources of Federal Tax Revenue - 2011</a:t>
            </a:r>
            <a:endParaRPr lang="en-US" sz="3200" b="1" dirty="0"/>
          </a:p>
        </p:txBody>
      </p:sp>
      <p:sp>
        <p:nvSpPr>
          <p:cNvPr id="6" name="TextBox 5"/>
          <p:cNvSpPr txBox="1"/>
          <p:nvPr/>
        </p:nvSpPr>
        <p:spPr>
          <a:xfrm>
            <a:off x="3810000" y="2895600"/>
            <a:ext cx="583814" cy="369332"/>
          </a:xfrm>
          <a:prstGeom prst="rect">
            <a:avLst/>
          </a:prstGeom>
          <a:noFill/>
        </p:spPr>
        <p:txBody>
          <a:bodyPr wrap="none" rtlCol="0">
            <a:spAutoFit/>
          </a:bodyPr>
          <a:lstStyle/>
          <a:p>
            <a:r>
              <a:rPr lang="en-US" dirty="0" smtClean="0">
                <a:solidFill>
                  <a:schemeClr val="bg1"/>
                </a:solidFill>
              </a:rPr>
              <a:t>47%</a:t>
            </a:r>
            <a:endParaRPr lang="en-US" dirty="0">
              <a:solidFill>
                <a:schemeClr val="bg1"/>
              </a:solidFill>
            </a:endParaRPr>
          </a:p>
        </p:txBody>
      </p:sp>
      <p:sp>
        <p:nvSpPr>
          <p:cNvPr id="7" name="TextBox 6"/>
          <p:cNvSpPr txBox="1"/>
          <p:nvPr/>
        </p:nvSpPr>
        <p:spPr>
          <a:xfrm>
            <a:off x="1981200" y="3429000"/>
            <a:ext cx="583814" cy="369332"/>
          </a:xfrm>
          <a:prstGeom prst="rect">
            <a:avLst/>
          </a:prstGeom>
          <a:noFill/>
        </p:spPr>
        <p:txBody>
          <a:bodyPr wrap="none" rtlCol="0">
            <a:spAutoFit/>
          </a:bodyPr>
          <a:lstStyle/>
          <a:p>
            <a:r>
              <a:rPr lang="en-US" b="1" dirty="0" smtClean="0">
                <a:solidFill>
                  <a:schemeClr val="bg1"/>
                </a:solidFill>
              </a:rPr>
              <a:t>36%</a:t>
            </a:r>
            <a:endParaRPr lang="en-US" b="1" dirty="0">
              <a:solidFill>
                <a:schemeClr val="bg1"/>
              </a:solidFill>
            </a:endParaRPr>
          </a:p>
        </p:txBody>
      </p:sp>
      <p:sp>
        <p:nvSpPr>
          <p:cNvPr id="8" name="TextBox 7"/>
          <p:cNvSpPr txBox="1"/>
          <p:nvPr/>
        </p:nvSpPr>
        <p:spPr>
          <a:xfrm>
            <a:off x="1828800" y="1676400"/>
            <a:ext cx="609600" cy="369332"/>
          </a:xfrm>
          <a:prstGeom prst="rect">
            <a:avLst/>
          </a:prstGeom>
          <a:noFill/>
        </p:spPr>
        <p:txBody>
          <a:bodyPr wrap="square" rtlCol="0">
            <a:spAutoFit/>
          </a:bodyPr>
          <a:lstStyle/>
          <a:p>
            <a:r>
              <a:rPr lang="en-US" b="1" dirty="0" smtClean="0"/>
              <a:t>8%</a:t>
            </a:r>
            <a:endParaRPr lang="en-US" b="1" dirty="0"/>
          </a:p>
        </p:txBody>
      </p:sp>
      <p:sp>
        <p:nvSpPr>
          <p:cNvPr id="10" name="TextBox 9"/>
          <p:cNvSpPr txBox="1"/>
          <p:nvPr/>
        </p:nvSpPr>
        <p:spPr>
          <a:xfrm>
            <a:off x="2743200" y="1371600"/>
            <a:ext cx="466794" cy="369332"/>
          </a:xfrm>
          <a:prstGeom prst="rect">
            <a:avLst/>
          </a:prstGeom>
          <a:noFill/>
        </p:spPr>
        <p:txBody>
          <a:bodyPr wrap="none" rtlCol="0">
            <a:spAutoFit/>
          </a:bodyPr>
          <a:lstStyle/>
          <a:p>
            <a:r>
              <a:rPr lang="en-US" b="1" dirty="0" smtClean="0">
                <a:solidFill>
                  <a:schemeClr val="bg1"/>
                </a:solidFill>
              </a:rPr>
              <a:t>9%</a:t>
            </a:r>
            <a:endParaRPr lang="en-US" b="1" dirty="0">
              <a:solidFill>
                <a:schemeClr val="bg1"/>
              </a:solidFill>
            </a:endParaRPr>
          </a:p>
        </p:txBody>
      </p:sp>
      <p:sp>
        <p:nvSpPr>
          <p:cNvPr id="11" name="TextBox 10"/>
          <p:cNvSpPr txBox="1"/>
          <p:nvPr/>
        </p:nvSpPr>
        <p:spPr>
          <a:xfrm>
            <a:off x="228600" y="6248400"/>
            <a:ext cx="2433680" cy="246221"/>
          </a:xfrm>
          <a:prstGeom prst="rect">
            <a:avLst/>
          </a:prstGeom>
          <a:noFill/>
        </p:spPr>
        <p:txBody>
          <a:bodyPr wrap="none" rtlCol="0">
            <a:spAutoFit/>
          </a:bodyPr>
          <a:lstStyle/>
          <a:p>
            <a:r>
              <a:rPr lang="en-US" sz="1000" dirty="0" smtClean="0"/>
              <a:t>Source: Office of Management and Budget </a:t>
            </a:r>
            <a:endParaRPr lang="en-US"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B3E4F9-98C9-4813-AC6A-FE2F9590A7A9}" type="slidenum">
              <a:rPr lang="en-US" smtClean="0"/>
              <a:pPr/>
              <a:t>4</a:t>
            </a:fld>
            <a:endParaRPr lang="en-US"/>
          </a:p>
        </p:txBody>
      </p:sp>
      <p:sp>
        <p:nvSpPr>
          <p:cNvPr id="3" name="TextBox 2"/>
          <p:cNvSpPr txBox="1"/>
          <p:nvPr/>
        </p:nvSpPr>
        <p:spPr>
          <a:xfrm>
            <a:off x="381000" y="304800"/>
            <a:ext cx="8153400" cy="5632311"/>
          </a:xfrm>
          <a:prstGeom prst="rect">
            <a:avLst/>
          </a:prstGeom>
          <a:noFill/>
        </p:spPr>
        <p:txBody>
          <a:bodyPr wrap="square" rtlCol="0">
            <a:spAutoFit/>
          </a:bodyPr>
          <a:lstStyle/>
          <a:p>
            <a:pPr>
              <a:buFont typeface="Wingdings" pitchFamily="2" charset="2"/>
              <a:buChar char="Ø"/>
            </a:pPr>
            <a:r>
              <a:rPr lang="en-US" dirty="0" smtClean="0"/>
              <a:t> </a:t>
            </a:r>
            <a:r>
              <a:rPr lang="en-US" sz="2000" dirty="0" smtClean="0"/>
              <a:t>The sources of revenue for the Federal Government aren’t really complicated.</a:t>
            </a:r>
          </a:p>
          <a:p>
            <a:pPr>
              <a:buFont typeface="Wingdings" pitchFamily="2" charset="2"/>
              <a:buChar char="Ø"/>
            </a:pPr>
            <a:endParaRPr lang="en-US" sz="2000" dirty="0" smtClean="0"/>
          </a:p>
          <a:p>
            <a:pPr>
              <a:buFont typeface="Wingdings" pitchFamily="2" charset="2"/>
              <a:buChar char="Ø"/>
            </a:pPr>
            <a:r>
              <a:rPr lang="en-US" sz="2000" dirty="0" smtClean="0"/>
              <a:t> The Federal Government receives tax revenue from: individual income tax, payroll tax (FICA and Medicare), corporate tax, and excise taxes (fuel, alcohol, tobacco, inheritance, etc.)</a:t>
            </a:r>
          </a:p>
          <a:p>
            <a:pPr>
              <a:buFont typeface="Wingdings" pitchFamily="2" charset="2"/>
              <a:buChar char="Ø"/>
            </a:pPr>
            <a:endParaRPr lang="en-US" sz="2000" dirty="0" smtClean="0"/>
          </a:p>
          <a:p>
            <a:pPr>
              <a:buFont typeface="Wingdings" pitchFamily="2" charset="2"/>
              <a:buChar char="Ø"/>
            </a:pPr>
            <a:r>
              <a:rPr lang="en-US" sz="2000" dirty="0" smtClean="0"/>
              <a:t> Of course, our state and local municipalities also collect taxes.</a:t>
            </a:r>
          </a:p>
          <a:p>
            <a:pPr>
              <a:buFont typeface="Wingdings" pitchFamily="2" charset="2"/>
              <a:buChar char="Ø"/>
            </a:pPr>
            <a:endParaRPr lang="en-US" sz="2000" dirty="0" smtClean="0"/>
          </a:p>
          <a:p>
            <a:pPr>
              <a:buFont typeface="Wingdings" pitchFamily="2" charset="2"/>
              <a:buChar char="Ø"/>
            </a:pPr>
            <a:r>
              <a:rPr lang="en-US" sz="2000" dirty="0" smtClean="0"/>
              <a:t> Over the past 30 years, the share of taxes paid by income groups has significantly changed.</a:t>
            </a:r>
          </a:p>
          <a:p>
            <a:pPr>
              <a:buFont typeface="Wingdings" pitchFamily="2" charset="2"/>
              <a:buChar char="Ø"/>
            </a:pPr>
            <a:endParaRPr lang="en-US" sz="2000" dirty="0" smtClean="0"/>
          </a:p>
          <a:p>
            <a:pPr>
              <a:buFont typeface="Wingdings" pitchFamily="2" charset="2"/>
              <a:buChar char="Ø"/>
            </a:pPr>
            <a:r>
              <a:rPr lang="en-US" sz="2000" dirty="0" smtClean="0"/>
              <a:t> Let’s examine each of these main sources of revenue.</a:t>
            </a:r>
          </a:p>
          <a:p>
            <a:pPr>
              <a:buFont typeface="Wingdings" pitchFamily="2" charset="2"/>
              <a:buChar char="Ø"/>
            </a:pPr>
            <a:endParaRPr lang="en-US" sz="2000" dirty="0" smtClean="0"/>
          </a:p>
          <a:p>
            <a:pPr>
              <a:buFont typeface="Wingdings" pitchFamily="2" charset="2"/>
              <a:buChar char="Ø"/>
            </a:pPr>
            <a:r>
              <a:rPr lang="en-US" sz="2000" dirty="0" smtClean="0"/>
              <a:t> As a result of policy changes occurring over the past three decades; </a:t>
            </a:r>
            <a:r>
              <a:rPr lang="en-US" sz="2000" b="1" dirty="0" smtClean="0"/>
              <a:t>Who are the winners? And, who are the losers? </a:t>
            </a:r>
          </a:p>
          <a:p>
            <a:pPr>
              <a:buFont typeface="Wingdings" pitchFamily="2" charset="2"/>
              <a:buChar char="Ø"/>
            </a:pPr>
            <a:endParaRPr lang="en-US" sz="2000" dirty="0" smtClean="0"/>
          </a:p>
          <a:p>
            <a:pPr>
              <a:buFont typeface="Wingdings" pitchFamily="2" charset="2"/>
              <a:buChar char="Ø"/>
            </a:pPr>
            <a:r>
              <a:rPr lang="en-US" sz="2000" dirty="0" smtClean="0"/>
              <a:t> You decide!</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447800"/>
          </a:xfrm>
          <a:noFill/>
        </p:spPr>
        <p:txBody>
          <a:bodyPr>
            <a:noAutofit/>
          </a:bodyPr>
          <a:lstStyle/>
          <a:p>
            <a:r>
              <a:rPr lang="en-US" sz="3600" dirty="0" smtClean="0"/>
              <a:t>Effective Tax Rates For the Top 1% and Middle Quintile of Households 1948-2013</a:t>
            </a:r>
            <a:br>
              <a:rPr lang="en-US" sz="3600" dirty="0" smtClean="0"/>
            </a:br>
            <a:r>
              <a:rPr lang="en-US" sz="1600" dirty="0" smtClean="0"/>
              <a:t>(income + Payroll tax) </a:t>
            </a:r>
            <a:endParaRPr lang="en-US" sz="1600" dirty="0"/>
          </a:p>
        </p:txBody>
      </p:sp>
      <p:graphicFrame>
        <p:nvGraphicFramePr>
          <p:cNvPr id="4" name="Content Placeholder 3"/>
          <p:cNvGraphicFramePr>
            <a:graphicFrameLocks noGrp="1"/>
          </p:cNvGraphicFramePr>
          <p:nvPr>
            <p:ph idx="1"/>
          </p:nvPr>
        </p:nvGraphicFramePr>
        <p:xfrm>
          <a:off x="457200" y="1524000"/>
          <a:ext cx="8229600" cy="46021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133600" y="1676400"/>
            <a:ext cx="583814" cy="369332"/>
          </a:xfrm>
          <a:prstGeom prst="rect">
            <a:avLst/>
          </a:prstGeom>
          <a:solidFill>
            <a:schemeClr val="tx1"/>
          </a:solidFill>
        </p:spPr>
        <p:txBody>
          <a:bodyPr wrap="none" rtlCol="0">
            <a:spAutoFit/>
          </a:bodyPr>
          <a:lstStyle/>
          <a:p>
            <a:r>
              <a:rPr lang="en-US" dirty="0" smtClean="0">
                <a:solidFill>
                  <a:schemeClr val="bg1"/>
                </a:solidFill>
              </a:rPr>
              <a:t>91%</a:t>
            </a:r>
            <a:endParaRPr lang="en-US" dirty="0">
              <a:solidFill>
                <a:schemeClr val="bg1"/>
              </a:solidFill>
            </a:endParaRPr>
          </a:p>
        </p:txBody>
      </p:sp>
      <p:sp>
        <p:nvSpPr>
          <p:cNvPr id="6" name="TextBox 5"/>
          <p:cNvSpPr txBox="1"/>
          <p:nvPr/>
        </p:nvSpPr>
        <p:spPr>
          <a:xfrm>
            <a:off x="3657600" y="2362200"/>
            <a:ext cx="583814" cy="369332"/>
          </a:xfrm>
          <a:prstGeom prst="rect">
            <a:avLst/>
          </a:prstGeom>
          <a:solidFill>
            <a:schemeClr val="tx1"/>
          </a:solidFill>
        </p:spPr>
        <p:txBody>
          <a:bodyPr wrap="none" rtlCol="0">
            <a:spAutoFit/>
          </a:bodyPr>
          <a:lstStyle/>
          <a:p>
            <a:r>
              <a:rPr lang="en-US" dirty="0" smtClean="0">
                <a:solidFill>
                  <a:schemeClr val="bg1"/>
                </a:solidFill>
              </a:rPr>
              <a:t>69%</a:t>
            </a:r>
            <a:endParaRPr lang="en-US" dirty="0">
              <a:solidFill>
                <a:schemeClr val="bg1"/>
              </a:solidFill>
            </a:endParaRPr>
          </a:p>
        </p:txBody>
      </p:sp>
      <p:sp>
        <p:nvSpPr>
          <p:cNvPr id="7" name="TextBox 6"/>
          <p:cNvSpPr txBox="1"/>
          <p:nvPr/>
        </p:nvSpPr>
        <p:spPr>
          <a:xfrm>
            <a:off x="4800600" y="3352800"/>
            <a:ext cx="583814" cy="369332"/>
          </a:xfrm>
          <a:prstGeom prst="rect">
            <a:avLst/>
          </a:prstGeom>
          <a:solidFill>
            <a:schemeClr val="tx1"/>
          </a:solidFill>
        </p:spPr>
        <p:txBody>
          <a:bodyPr wrap="none" rtlCol="0">
            <a:spAutoFit/>
          </a:bodyPr>
          <a:lstStyle/>
          <a:p>
            <a:r>
              <a:rPr lang="en-US" dirty="0" smtClean="0">
                <a:solidFill>
                  <a:schemeClr val="bg1"/>
                </a:solidFill>
              </a:rPr>
              <a:t>35%</a:t>
            </a:r>
            <a:endParaRPr lang="en-US" dirty="0">
              <a:solidFill>
                <a:schemeClr val="bg1"/>
              </a:solidFill>
            </a:endParaRPr>
          </a:p>
        </p:txBody>
      </p:sp>
      <p:sp>
        <p:nvSpPr>
          <p:cNvPr id="8" name="TextBox 7"/>
          <p:cNvSpPr txBox="1"/>
          <p:nvPr/>
        </p:nvSpPr>
        <p:spPr>
          <a:xfrm>
            <a:off x="1295400" y="4724400"/>
            <a:ext cx="533400" cy="369332"/>
          </a:xfrm>
          <a:prstGeom prst="rect">
            <a:avLst/>
          </a:prstGeom>
          <a:solidFill>
            <a:schemeClr val="tx1"/>
          </a:solidFill>
        </p:spPr>
        <p:txBody>
          <a:bodyPr wrap="square" rtlCol="0">
            <a:spAutoFit/>
          </a:bodyPr>
          <a:lstStyle/>
          <a:p>
            <a:r>
              <a:rPr lang="en-US" dirty="0" smtClean="0">
                <a:solidFill>
                  <a:schemeClr val="bg1"/>
                </a:solidFill>
              </a:rPr>
              <a:t>5%</a:t>
            </a:r>
            <a:endParaRPr lang="en-US" dirty="0">
              <a:solidFill>
                <a:schemeClr val="bg1"/>
              </a:solidFill>
            </a:endParaRPr>
          </a:p>
        </p:txBody>
      </p:sp>
      <p:sp>
        <p:nvSpPr>
          <p:cNvPr id="9" name="TextBox 8"/>
          <p:cNvSpPr txBox="1"/>
          <p:nvPr/>
        </p:nvSpPr>
        <p:spPr>
          <a:xfrm>
            <a:off x="7848600" y="5257800"/>
            <a:ext cx="762000" cy="369332"/>
          </a:xfrm>
          <a:prstGeom prst="rect">
            <a:avLst/>
          </a:prstGeom>
          <a:solidFill>
            <a:schemeClr val="tx1"/>
          </a:solidFill>
        </p:spPr>
        <p:txBody>
          <a:bodyPr wrap="square" rtlCol="0">
            <a:spAutoFit/>
          </a:bodyPr>
          <a:lstStyle/>
          <a:p>
            <a:r>
              <a:rPr lang="en-US" dirty="0" smtClean="0">
                <a:solidFill>
                  <a:schemeClr val="bg1"/>
                </a:solidFill>
              </a:rPr>
              <a:t>15.0%</a:t>
            </a:r>
            <a:endParaRPr lang="en-US" dirty="0">
              <a:solidFill>
                <a:schemeClr val="bg1"/>
              </a:solidFill>
            </a:endParaRPr>
          </a:p>
        </p:txBody>
      </p:sp>
      <p:sp>
        <p:nvSpPr>
          <p:cNvPr id="10" name="TextBox 9"/>
          <p:cNvSpPr txBox="1"/>
          <p:nvPr/>
        </p:nvSpPr>
        <p:spPr>
          <a:xfrm>
            <a:off x="1447800" y="2819400"/>
            <a:ext cx="1828800" cy="307777"/>
          </a:xfrm>
          <a:prstGeom prst="rect">
            <a:avLst/>
          </a:prstGeom>
          <a:noFill/>
        </p:spPr>
        <p:txBody>
          <a:bodyPr wrap="square" rtlCol="0">
            <a:spAutoFit/>
          </a:bodyPr>
          <a:lstStyle/>
          <a:p>
            <a:r>
              <a:rPr lang="en-US" sz="1400" b="1" dirty="0" smtClean="0">
                <a:solidFill>
                  <a:schemeClr val="tx2"/>
                </a:solidFill>
              </a:rPr>
              <a:t>Top 1% of Households</a:t>
            </a:r>
            <a:endParaRPr lang="en-US" sz="1400" b="1" dirty="0">
              <a:solidFill>
                <a:schemeClr val="tx2"/>
              </a:solidFill>
            </a:endParaRPr>
          </a:p>
        </p:txBody>
      </p:sp>
      <p:sp>
        <p:nvSpPr>
          <p:cNvPr id="11" name="TextBox 10"/>
          <p:cNvSpPr txBox="1"/>
          <p:nvPr/>
        </p:nvSpPr>
        <p:spPr>
          <a:xfrm>
            <a:off x="4419600" y="5029200"/>
            <a:ext cx="2667000" cy="307777"/>
          </a:xfrm>
          <a:prstGeom prst="rect">
            <a:avLst/>
          </a:prstGeom>
          <a:noFill/>
        </p:spPr>
        <p:txBody>
          <a:bodyPr wrap="square" rtlCol="0">
            <a:spAutoFit/>
          </a:bodyPr>
          <a:lstStyle/>
          <a:p>
            <a:r>
              <a:rPr lang="en-US" sz="1400" b="1" dirty="0" smtClean="0">
                <a:solidFill>
                  <a:srgbClr val="C00000"/>
                </a:solidFill>
              </a:rPr>
              <a:t>Middle Quintile of Households</a:t>
            </a:r>
            <a:endParaRPr lang="en-US" sz="1400" b="1" dirty="0">
              <a:solidFill>
                <a:srgbClr val="C00000"/>
              </a:solidFill>
            </a:endParaRPr>
          </a:p>
        </p:txBody>
      </p:sp>
      <p:sp>
        <p:nvSpPr>
          <p:cNvPr id="12" name="TextBox 11"/>
          <p:cNvSpPr txBox="1"/>
          <p:nvPr/>
        </p:nvSpPr>
        <p:spPr>
          <a:xfrm>
            <a:off x="381000" y="6172200"/>
            <a:ext cx="8534400" cy="507831"/>
          </a:xfrm>
          <a:prstGeom prst="rect">
            <a:avLst/>
          </a:prstGeom>
          <a:noFill/>
        </p:spPr>
        <p:txBody>
          <a:bodyPr wrap="square" rtlCol="0">
            <a:spAutoFit/>
          </a:bodyPr>
          <a:lstStyle/>
          <a:p>
            <a:r>
              <a:rPr lang="en-US" sz="900" dirty="0" smtClean="0"/>
              <a:t>Sources: For the top 1%: 1948-77, Kevin Phillips Boiling Point P. 110 citing statistical history of the United States (US </a:t>
            </a:r>
            <a:r>
              <a:rPr lang="en-US" sz="900" dirty="0" err="1" smtClean="0"/>
              <a:t>Gov’t</a:t>
            </a:r>
            <a:r>
              <a:rPr lang="en-US" sz="900" dirty="0" smtClean="0"/>
              <a:t> Printing office 1976 p.112) for 1979 -2005 Congressional Budget Office December 2007. For the Middle Quintile 1948 Phillips (1993) p.110 citing statistical history of the United States (1976) p.112. figures are for the median family for 1979-2005 Congressional Budget Office.</a:t>
            </a:r>
            <a:endParaRPr lang="en-US" sz="900" dirty="0"/>
          </a:p>
        </p:txBody>
      </p:sp>
      <p:sp>
        <p:nvSpPr>
          <p:cNvPr id="13" name="Slide Number Placeholder 12"/>
          <p:cNvSpPr>
            <a:spLocks noGrp="1"/>
          </p:cNvSpPr>
          <p:nvPr>
            <p:ph type="sldNum" sz="quarter" idx="12"/>
          </p:nvPr>
        </p:nvSpPr>
        <p:spPr/>
        <p:txBody>
          <a:bodyPr/>
          <a:lstStyle/>
          <a:p>
            <a:fld id="{95B3E4F9-98C9-4813-AC6A-FE2F9590A7A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5B3E4F9-98C9-4813-AC6A-FE2F9590A7A9}" type="slidenum">
              <a:rPr lang="en-US" smtClean="0"/>
              <a:pPr/>
              <a:t>6</a:t>
            </a:fld>
            <a:endParaRPr lang="en-US"/>
          </a:p>
        </p:txBody>
      </p:sp>
      <p:sp>
        <p:nvSpPr>
          <p:cNvPr id="5" name="TextBox 4"/>
          <p:cNvSpPr txBox="1"/>
          <p:nvPr/>
        </p:nvSpPr>
        <p:spPr>
          <a:xfrm>
            <a:off x="228600" y="381000"/>
            <a:ext cx="8686800" cy="7663636"/>
          </a:xfrm>
          <a:prstGeom prst="rect">
            <a:avLst/>
          </a:prstGeom>
          <a:noFill/>
        </p:spPr>
        <p:txBody>
          <a:bodyPr wrap="square" rtlCol="0">
            <a:spAutoFit/>
          </a:bodyPr>
          <a:lstStyle/>
          <a:p>
            <a:pPr>
              <a:buFont typeface="Wingdings" pitchFamily="2" charset="2"/>
              <a:buChar char="Ø"/>
            </a:pPr>
            <a:r>
              <a:rPr lang="en-US" dirty="0" smtClean="0"/>
              <a:t> When Eisenhower was President, the marginal rate on the highest earners was 91% ! That meant that the very highest income earners paid 91% tax on any income over $400,000 ($3,000,000 in 2010 dollars). </a:t>
            </a:r>
          </a:p>
          <a:p>
            <a:endParaRPr lang="en-US" dirty="0" smtClean="0"/>
          </a:p>
          <a:p>
            <a:pPr>
              <a:buFont typeface="Wingdings" pitchFamily="2" charset="2"/>
              <a:buChar char="Ø"/>
            </a:pPr>
            <a:r>
              <a:rPr lang="en-US" dirty="0"/>
              <a:t> </a:t>
            </a:r>
            <a:r>
              <a:rPr lang="en-US" dirty="0" smtClean="0"/>
              <a:t>That meant the wealthy elite had to make a choice; re-invest any income over the $400K cap or be taxed on it at the rate of 91%.  Is it a coincidence that during this time a tremendous level of investment was made in America – new products, new factories, etc ? </a:t>
            </a:r>
          </a:p>
          <a:p>
            <a:pPr>
              <a:buFont typeface="Wingdings" pitchFamily="2" charset="2"/>
              <a:buChar char="Ø"/>
            </a:pPr>
            <a:endParaRPr lang="en-US" dirty="0" smtClean="0"/>
          </a:p>
          <a:p>
            <a:pPr>
              <a:buFont typeface="Wingdings" pitchFamily="2" charset="2"/>
              <a:buChar char="Ø"/>
            </a:pPr>
            <a:r>
              <a:rPr lang="en-US" dirty="0" smtClean="0"/>
              <a:t> By 1980 the rate had reduced to about 35%, and now after the “Fiscal Cliff” 39%. </a:t>
            </a:r>
          </a:p>
          <a:p>
            <a:pPr>
              <a:buFont typeface="Wingdings" pitchFamily="2" charset="2"/>
              <a:buChar char="Ø"/>
            </a:pPr>
            <a:endParaRPr lang="en-US" dirty="0" smtClean="0"/>
          </a:p>
          <a:p>
            <a:pPr>
              <a:buFont typeface="Wingdings" pitchFamily="2" charset="2"/>
              <a:buChar char="Ø"/>
            </a:pPr>
            <a:r>
              <a:rPr lang="en-US" dirty="0" smtClean="0"/>
              <a:t> Meanwhile,  middle income earners have seen their rate increase from 5% to an effective rate today of about 15% (after all deductions and tax credits).</a:t>
            </a:r>
          </a:p>
          <a:p>
            <a:pPr>
              <a:buFont typeface="Wingdings" pitchFamily="2" charset="2"/>
              <a:buChar char="Ø"/>
            </a:pPr>
            <a:endParaRPr lang="en-US" dirty="0" smtClean="0"/>
          </a:p>
          <a:p>
            <a:pPr>
              <a:buFont typeface="Wingdings" pitchFamily="2" charset="2"/>
              <a:buChar char="Ø"/>
            </a:pPr>
            <a:r>
              <a:rPr lang="en-US" dirty="0" smtClean="0"/>
              <a:t> Individual tax payments have been seriously reduced for the wealthy and elite, and the burden shifted to the middle class.</a:t>
            </a:r>
          </a:p>
          <a:p>
            <a:pPr>
              <a:buFont typeface="Wingdings" pitchFamily="2" charset="2"/>
              <a:buChar char="Ø"/>
            </a:pPr>
            <a:endParaRPr lang="en-US" dirty="0" smtClean="0"/>
          </a:p>
          <a:p>
            <a:pPr>
              <a:buFont typeface="Wingdings" pitchFamily="2" charset="2"/>
              <a:buChar char="Ø"/>
            </a:pPr>
            <a:r>
              <a:rPr lang="en-US" dirty="0" smtClean="0"/>
              <a:t> </a:t>
            </a:r>
            <a:r>
              <a:rPr lang="en-US" sz="3200" b="1" dirty="0" smtClean="0"/>
              <a:t>WINNER = The wealthy and elite</a:t>
            </a:r>
          </a:p>
          <a:p>
            <a:pPr>
              <a:buFont typeface="Wingdings" pitchFamily="2" charset="2"/>
              <a:buChar char="Ø"/>
            </a:pPr>
            <a:endParaRPr lang="en-US" sz="3200" b="1" dirty="0" smtClean="0"/>
          </a:p>
          <a:p>
            <a:pPr>
              <a:buFont typeface="Wingdings" pitchFamily="2" charset="2"/>
              <a:buChar char="Ø"/>
            </a:pPr>
            <a:r>
              <a:rPr lang="en-US" sz="3200" b="1" dirty="0" smtClean="0"/>
              <a:t> LOSER = You and I</a:t>
            </a:r>
            <a:r>
              <a:rPr lang="en-US" dirty="0" smtClean="0"/>
              <a:t> </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dirty="0" smtClean="0"/>
              <a:t>Percentage of Federal Tax Collections from Individuals &amp; Corporations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143000" y="4495800"/>
            <a:ext cx="540533" cy="338554"/>
          </a:xfrm>
          <a:prstGeom prst="rect">
            <a:avLst/>
          </a:prstGeom>
          <a:noFill/>
        </p:spPr>
        <p:txBody>
          <a:bodyPr wrap="none" rtlCol="0">
            <a:spAutoFit/>
          </a:bodyPr>
          <a:lstStyle/>
          <a:p>
            <a:r>
              <a:rPr lang="en-US" sz="1600" dirty="0" smtClean="0"/>
              <a:t>21%</a:t>
            </a:r>
            <a:endParaRPr lang="en-US" sz="1600" dirty="0"/>
          </a:p>
        </p:txBody>
      </p:sp>
      <p:sp>
        <p:nvSpPr>
          <p:cNvPr id="6" name="TextBox 5"/>
          <p:cNvSpPr txBox="1"/>
          <p:nvPr/>
        </p:nvSpPr>
        <p:spPr>
          <a:xfrm>
            <a:off x="1524000" y="2286000"/>
            <a:ext cx="540533" cy="338554"/>
          </a:xfrm>
          <a:prstGeom prst="rect">
            <a:avLst/>
          </a:prstGeom>
          <a:noFill/>
        </p:spPr>
        <p:txBody>
          <a:bodyPr wrap="none" rtlCol="0">
            <a:spAutoFit/>
          </a:bodyPr>
          <a:lstStyle/>
          <a:p>
            <a:r>
              <a:rPr lang="en-US" sz="1600" dirty="0" smtClean="0"/>
              <a:t>77%</a:t>
            </a:r>
            <a:endParaRPr lang="en-US" sz="1600" dirty="0"/>
          </a:p>
        </p:txBody>
      </p:sp>
      <p:sp>
        <p:nvSpPr>
          <p:cNvPr id="7" name="TextBox 6"/>
          <p:cNvSpPr txBox="1"/>
          <p:nvPr/>
        </p:nvSpPr>
        <p:spPr>
          <a:xfrm>
            <a:off x="2057400" y="4648200"/>
            <a:ext cx="540533" cy="338554"/>
          </a:xfrm>
          <a:prstGeom prst="rect">
            <a:avLst/>
          </a:prstGeom>
          <a:noFill/>
        </p:spPr>
        <p:txBody>
          <a:bodyPr wrap="none" rtlCol="0">
            <a:spAutoFit/>
          </a:bodyPr>
          <a:lstStyle/>
          <a:p>
            <a:r>
              <a:rPr lang="en-US" sz="1600" dirty="0" smtClean="0"/>
              <a:t>17%</a:t>
            </a:r>
            <a:endParaRPr lang="en-US" sz="1600" dirty="0"/>
          </a:p>
        </p:txBody>
      </p:sp>
      <p:sp>
        <p:nvSpPr>
          <p:cNvPr id="8" name="TextBox 7"/>
          <p:cNvSpPr txBox="1"/>
          <p:nvPr/>
        </p:nvSpPr>
        <p:spPr>
          <a:xfrm>
            <a:off x="2971800" y="4876800"/>
            <a:ext cx="609600" cy="338554"/>
          </a:xfrm>
          <a:prstGeom prst="rect">
            <a:avLst/>
          </a:prstGeom>
          <a:noFill/>
        </p:spPr>
        <p:txBody>
          <a:bodyPr wrap="square" rtlCol="0">
            <a:spAutoFit/>
          </a:bodyPr>
          <a:lstStyle/>
          <a:p>
            <a:r>
              <a:rPr lang="en-US" sz="1600" dirty="0" smtClean="0"/>
              <a:t>12%</a:t>
            </a:r>
            <a:endParaRPr lang="en-US" sz="1600" dirty="0"/>
          </a:p>
        </p:txBody>
      </p:sp>
      <p:sp>
        <p:nvSpPr>
          <p:cNvPr id="9" name="TextBox 8"/>
          <p:cNvSpPr txBox="1"/>
          <p:nvPr/>
        </p:nvSpPr>
        <p:spPr>
          <a:xfrm>
            <a:off x="3429000" y="1981200"/>
            <a:ext cx="609600" cy="338554"/>
          </a:xfrm>
          <a:prstGeom prst="rect">
            <a:avLst/>
          </a:prstGeom>
          <a:noFill/>
        </p:spPr>
        <p:txBody>
          <a:bodyPr wrap="square" rtlCol="0">
            <a:spAutoFit/>
          </a:bodyPr>
          <a:lstStyle/>
          <a:p>
            <a:r>
              <a:rPr lang="en-US" sz="1600" dirty="0" smtClean="0"/>
              <a:t>84%</a:t>
            </a:r>
            <a:endParaRPr lang="en-US" sz="1600" dirty="0"/>
          </a:p>
        </p:txBody>
      </p:sp>
      <p:sp>
        <p:nvSpPr>
          <p:cNvPr id="10" name="TextBox 9"/>
          <p:cNvSpPr txBox="1"/>
          <p:nvPr/>
        </p:nvSpPr>
        <p:spPr>
          <a:xfrm>
            <a:off x="3962400" y="5029200"/>
            <a:ext cx="533400" cy="338554"/>
          </a:xfrm>
          <a:prstGeom prst="rect">
            <a:avLst/>
          </a:prstGeom>
          <a:noFill/>
        </p:spPr>
        <p:txBody>
          <a:bodyPr wrap="square" rtlCol="0">
            <a:spAutoFit/>
          </a:bodyPr>
          <a:lstStyle/>
          <a:p>
            <a:r>
              <a:rPr lang="en-US" sz="1600" dirty="0" smtClean="0"/>
              <a:t>9%</a:t>
            </a:r>
            <a:endParaRPr lang="en-US" sz="1600" dirty="0"/>
          </a:p>
        </p:txBody>
      </p:sp>
      <p:sp>
        <p:nvSpPr>
          <p:cNvPr id="11" name="TextBox 10"/>
          <p:cNvSpPr txBox="1"/>
          <p:nvPr/>
        </p:nvSpPr>
        <p:spPr>
          <a:xfrm>
            <a:off x="4191000" y="1981200"/>
            <a:ext cx="609600" cy="338554"/>
          </a:xfrm>
          <a:prstGeom prst="rect">
            <a:avLst/>
          </a:prstGeom>
          <a:noFill/>
        </p:spPr>
        <p:txBody>
          <a:bodyPr wrap="square" rtlCol="0">
            <a:spAutoFit/>
          </a:bodyPr>
          <a:lstStyle/>
          <a:p>
            <a:r>
              <a:rPr lang="en-US" sz="1600" dirty="0" smtClean="0"/>
              <a:t>87%</a:t>
            </a:r>
            <a:endParaRPr lang="en-US" sz="1600" dirty="0"/>
          </a:p>
        </p:txBody>
      </p:sp>
      <p:sp>
        <p:nvSpPr>
          <p:cNvPr id="12" name="TextBox 11"/>
          <p:cNvSpPr txBox="1"/>
          <p:nvPr/>
        </p:nvSpPr>
        <p:spPr>
          <a:xfrm>
            <a:off x="4800600" y="4876800"/>
            <a:ext cx="685800" cy="338554"/>
          </a:xfrm>
          <a:prstGeom prst="rect">
            <a:avLst/>
          </a:prstGeom>
          <a:noFill/>
        </p:spPr>
        <p:txBody>
          <a:bodyPr wrap="square" rtlCol="0">
            <a:spAutoFit/>
          </a:bodyPr>
          <a:lstStyle/>
          <a:p>
            <a:r>
              <a:rPr lang="en-US" sz="1600" dirty="0" smtClean="0"/>
              <a:t>10%</a:t>
            </a:r>
            <a:endParaRPr lang="en-US" sz="1600" dirty="0"/>
          </a:p>
        </p:txBody>
      </p:sp>
      <p:sp>
        <p:nvSpPr>
          <p:cNvPr id="13" name="TextBox 12"/>
          <p:cNvSpPr txBox="1"/>
          <p:nvPr/>
        </p:nvSpPr>
        <p:spPr>
          <a:xfrm>
            <a:off x="5715000" y="4800600"/>
            <a:ext cx="685800" cy="338554"/>
          </a:xfrm>
          <a:prstGeom prst="rect">
            <a:avLst/>
          </a:prstGeom>
          <a:noFill/>
        </p:spPr>
        <p:txBody>
          <a:bodyPr wrap="square" rtlCol="0">
            <a:spAutoFit/>
          </a:bodyPr>
          <a:lstStyle/>
          <a:p>
            <a:r>
              <a:rPr lang="en-US" sz="1600" dirty="0" smtClean="0"/>
              <a:t>14%</a:t>
            </a:r>
            <a:endParaRPr lang="en-US" sz="1600" dirty="0"/>
          </a:p>
        </p:txBody>
      </p:sp>
      <p:sp>
        <p:nvSpPr>
          <p:cNvPr id="14" name="TextBox 13"/>
          <p:cNvSpPr txBox="1"/>
          <p:nvPr/>
        </p:nvSpPr>
        <p:spPr>
          <a:xfrm>
            <a:off x="457200" y="6172200"/>
            <a:ext cx="7162800" cy="430887"/>
          </a:xfrm>
          <a:prstGeom prst="rect">
            <a:avLst/>
          </a:prstGeom>
          <a:noFill/>
        </p:spPr>
        <p:txBody>
          <a:bodyPr wrap="square" rtlCol="0">
            <a:spAutoFit/>
          </a:bodyPr>
          <a:lstStyle/>
          <a:p>
            <a:r>
              <a:rPr lang="en-US" sz="1100" dirty="0" smtClean="0"/>
              <a:t>Sources: Congressional Budget Office, “Revenues by major source” 1962-2004 and for 2007 “Revenues by major source 1968 - 2007</a:t>
            </a:r>
            <a:endParaRPr lang="en-US" sz="1100" dirty="0"/>
          </a:p>
        </p:txBody>
      </p:sp>
      <p:sp>
        <p:nvSpPr>
          <p:cNvPr id="16" name="Rectangle 15"/>
          <p:cNvSpPr/>
          <p:nvPr/>
        </p:nvSpPr>
        <p:spPr>
          <a:xfrm>
            <a:off x="1447800" y="1524000"/>
            <a:ext cx="304800" cy="3048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828800" y="1524000"/>
            <a:ext cx="1600200" cy="369332"/>
          </a:xfrm>
          <a:prstGeom prst="rect">
            <a:avLst/>
          </a:prstGeom>
          <a:noFill/>
        </p:spPr>
        <p:txBody>
          <a:bodyPr wrap="square" rtlCol="0">
            <a:spAutoFit/>
          </a:bodyPr>
          <a:lstStyle/>
          <a:p>
            <a:r>
              <a:rPr lang="en-US" dirty="0" smtClean="0"/>
              <a:t>Corporations</a:t>
            </a:r>
            <a:endParaRPr lang="en-US" dirty="0"/>
          </a:p>
        </p:txBody>
      </p:sp>
      <p:sp>
        <p:nvSpPr>
          <p:cNvPr id="18" name="Rectangle 17"/>
          <p:cNvSpPr/>
          <p:nvPr/>
        </p:nvSpPr>
        <p:spPr>
          <a:xfrm>
            <a:off x="6248400" y="1524000"/>
            <a:ext cx="304800" cy="3048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705600" y="1524000"/>
            <a:ext cx="1600200" cy="369332"/>
          </a:xfrm>
          <a:prstGeom prst="rect">
            <a:avLst/>
          </a:prstGeom>
          <a:noFill/>
        </p:spPr>
        <p:txBody>
          <a:bodyPr wrap="square" rtlCol="0">
            <a:spAutoFit/>
          </a:bodyPr>
          <a:lstStyle/>
          <a:p>
            <a:r>
              <a:rPr lang="en-US" dirty="0" smtClean="0"/>
              <a:t>Individuals</a:t>
            </a:r>
            <a:endParaRPr lang="en-US" dirty="0"/>
          </a:p>
        </p:txBody>
      </p:sp>
      <p:sp>
        <p:nvSpPr>
          <p:cNvPr id="20" name="Slide Number Placeholder 19"/>
          <p:cNvSpPr>
            <a:spLocks noGrp="1"/>
          </p:cNvSpPr>
          <p:nvPr>
            <p:ph type="sldNum" sz="quarter" idx="12"/>
          </p:nvPr>
        </p:nvSpPr>
        <p:spPr/>
        <p:txBody>
          <a:bodyPr/>
          <a:lstStyle/>
          <a:p>
            <a:fld id="{95B3E4F9-98C9-4813-AC6A-FE2F9590A7A9}" type="slidenum">
              <a:rPr lang="en-US" smtClean="0"/>
              <a:pPr/>
              <a:t>7</a:t>
            </a:fld>
            <a:endParaRPr lang="en-US"/>
          </a:p>
        </p:txBody>
      </p:sp>
      <p:sp>
        <p:nvSpPr>
          <p:cNvPr id="22" name="TextBox 21"/>
          <p:cNvSpPr txBox="1"/>
          <p:nvPr/>
        </p:nvSpPr>
        <p:spPr>
          <a:xfrm>
            <a:off x="7010400" y="2209800"/>
            <a:ext cx="762000" cy="338554"/>
          </a:xfrm>
          <a:prstGeom prst="rect">
            <a:avLst/>
          </a:prstGeom>
          <a:noFill/>
        </p:spPr>
        <p:txBody>
          <a:bodyPr wrap="square" rtlCol="0">
            <a:spAutoFit/>
          </a:bodyPr>
          <a:lstStyle/>
          <a:p>
            <a:r>
              <a:rPr lang="en-US" sz="1600" dirty="0" smtClean="0"/>
              <a:t>83%</a:t>
            </a:r>
            <a:endParaRPr lang="en-US" sz="1600" dirty="0"/>
          </a:p>
        </p:txBody>
      </p:sp>
      <p:sp>
        <p:nvSpPr>
          <p:cNvPr id="23" name="TextBox 22"/>
          <p:cNvSpPr txBox="1"/>
          <p:nvPr/>
        </p:nvSpPr>
        <p:spPr>
          <a:xfrm>
            <a:off x="6705600" y="4953000"/>
            <a:ext cx="838200" cy="338554"/>
          </a:xfrm>
          <a:prstGeom prst="rect">
            <a:avLst/>
          </a:prstGeom>
          <a:noFill/>
        </p:spPr>
        <p:txBody>
          <a:bodyPr wrap="square" rtlCol="0">
            <a:spAutoFit/>
          </a:bodyPr>
          <a:lstStyle/>
          <a:p>
            <a:r>
              <a:rPr lang="en-US" sz="1600" dirty="0" smtClean="0"/>
              <a:t>8%</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5B3E4F9-98C9-4813-AC6A-FE2F9590A7A9}" type="slidenum">
              <a:rPr lang="en-US" smtClean="0"/>
              <a:pPr/>
              <a:t>8</a:t>
            </a:fld>
            <a:endParaRPr lang="en-US"/>
          </a:p>
        </p:txBody>
      </p:sp>
      <p:sp>
        <p:nvSpPr>
          <p:cNvPr id="5" name="TextBox 4"/>
          <p:cNvSpPr txBox="1"/>
          <p:nvPr/>
        </p:nvSpPr>
        <p:spPr>
          <a:xfrm>
            <a:off x="457200" y="609600"/>
            <a:ext cx="8153400" cy="5786199"/>
          </a:xfrm>
          <a:prstGeom prst="rect">
            <a:avLst/>
          </a:prstGeom>
          <a:noFill/>
        </p:spPr>
        <p:txBody>
          <a:bodyPr wrap="square" rtlCol="0">
            <a:spAutoFit/>
          </a:bodyPr>
          <a:lstStyle/>
          <a:p>
            <a:pPr>
              <a:buFont typeface="Wingdings" pitchFamily="2" charset="2"/>
              <a:buChar char="Ø"/>
            </a:pPr>
            <a:r>
              <a:rPr lang="en-US" dirty="0" smtClean="0"/>
              <a:t> It’s not bad enough that the owners and top executives of corporations are paying less in individual taxes – the corporations they run are paying even less too. In fact, many corporations are paying ZERO in corporate tax.</a:t>
            </a:r>
          </a:p>
          <a:p>
            <a:pPr>
              <a:buFont typeface="Wingdings" pitchFamily="2" charset="2"/>
              <a:buChar char="Ø"/>
            </a:pPr>
            <a:endParaRPr lang="en-US" dirty="0" smtClean="0"/>
          </a:p>
          <a:p>
            <a:pPr>
              <a:buFont typeface="Wingdings" pitchFamily="2" charset="2"/>
              <a:buChar char="Ø"/>
            </a:pPr>
            <a:r>
              <a:rPr lang="en-US" dirty="0" smtClean="0"/>
              <a:t> In 1962 corporate tax paid totaled 21% of all federal revenue. Today,  just 8%.</a:t>
            </a:r>
          </a:p>
          <a:p>
            <a:pPr>
              <a:buFont typeface="Wingdings" pitchFamily="2" charset="2"/>
              <a:buChar char="Ø"/>
            </a:pPr>
            <a:endParaRPr lang="en-US" dirty="0" smtClean="0"/>
          </a:p>
          <a:p>
            <a:pPr>
              <a:buFont typeface="Wingdings" pitchFamily="2" charset="2"/>
              <a:buChar char="Ø"/>
            </a:pPr>
            <a:r>
              <a:rPr lang="en-US" dirty="0" smtClean="0"/>
              <a:t> In part, that’s because current tax loopholes allow many corporations to evade paying any corporate tax.</a:t>
            </a:r>
          </a:p>
          <a:p>
            <a:pPr>
              <a:buFont typeface="Wingdings" pitchFamily="2" charset="2"/>
              <a:buChar char="Ø"/>
            </a:pPr>
            <a:endParaRPr lang="en-US" dirty="0" smtClean="0"/>
          </a:p>
          <a:p>
            <a:pPr>
              <a:buFont typeface="Wingdings" pitchFamily="2" charset="2"/>
              <a:buChar char="Ø"/>
            </a:pPr>
            <a:r>
              <a:rPr lang="en-US" dirty="0" smtClean="0"/>
              <a:t> In 2008, the  GAO (</a:t>
            </a:r>
            <a:r>
              <a:rPr lang="en-US" dirty="0" err="1" smtClean="0"/>
              <a:t>Gov’t</a:t>
            </a:r>
            <a:r>
              <a:rPr lang="en-US" dirty="0" smtClean="0"/>
              <a:t> </a:t>
            </a:r>
            <a:r>
              <a:rPr lang="en-US" dirty="0" err="1" smtClean="0"/>
              <a:t>Acct’g</a:t>
            </a:r>
            <a:r>
              <a:rPr lang="en-US" dirty="0" smtClean="0"/>
              <a:t> Office) found that 23% of U.S. corporations pay zero tax in a given year. The same study revealed that 72% of large foreign-owned corporations that do business in the U.S. reported no tax liability for at least one year between 1998 and 2005.</a:t>
            </a:r>
          </a:p>
          <a:p>
            <a:pPr>
              <a:buFont typeface="Wingdings" pitchFamily="2" charset="2"/>
              <a:buChar char="Ø"/>
            </a:pPr>
            <a:endParaRPr lang="en-US" dirty="0" smtClean="0"/>
          </a:p>
          <a:p>
            <a:pPr>
              <a:buFont typeface="Wingdings" pitchFamily="2" charset="2"/>
              <a:buChar char="Ø"/>
            </a:pPr>
            <a:r>
              <a:rPr lang="en-US" dirty="0" smtClean="0"/>
              <a:t>Who are some of these corporations that can’t afford to pay corporate tax? </a:t>
            </a:r>
          </a:p>
          <a:p>
            <a:endParaRPr lang="en-US" dirty="0" smtClean="0"/>
          </a:p>
          <a:p>
            <a:r>
              <a:rPr lang="en-US" dirty="0" smtClean="0"/>
              <a:t>Exxon Mobil, Bank of America, GE, Chevron, Boeing, Valero Energy, Goldman Sachs, Citigroup, ConocoPhillips,, and Carnival Cruise Lines. </a:t>
            </a:r>
          </a:p>
          <a:p>
            <a:endParaRPr lang="en-US" dirty="0" smtClean="0"/>
          </a:p>
          <a:p>
            <a:pPr algn="ctr"/>
            <a:r>
              <a:rPr lang="en-US" sz="2800" b="1" dirty="0" smtClean="0"/>
              <a:t>THAT’S JUST THE TOP 10 !</a:t>
            </a: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1"/>
          </a:solidFill>
        </p:spPr>
        <p:txBody>
          <a:bodyPr>
            <a:normAutofit fontScale="90000"/>
          </a:bodyPr>
          <a:lstStyle/>
          <a:p>
            <a:r>
              <a:rPr lang="en-US" dirty="0" smtClean="0"/>
              <a:t>Change in Top Federal Tax Rates on Wealth and Work Since 1980</a:t>
            </a:r>
            <a:endParaRPr lang="en-US" dirty="0"/>
          </a:p>
        </p:txBody>
      </p:sp>
      <p:sp>
        <p:nvSpPr>
          <p:cNvPr id="5" name="TextBox 4"/>
          <p:cNvSpPr txBox="1"/>
          <p:nvPr/>
        </p:nvSpPr>
        <p:spPr>
          <a:xfrm>
            <a:off x="533400" y="2209800"/>
            <a:ext cx="1066800" cy="3693319"/>
          </a:xfrm>
          <a:prstGeom prst="rect">
            <a:avLst/>
          </a:prstGeom>
          <a:noFill/>
        </p:spPr>
        <p:txBody>
          <a:bodyPr wrap="square" rtlCol="0">
            <a:spAutoFit/>
          </a:bodyPr>
          <a:lstStyle/>
          <a:p>
            <a:r>
              <a:rPr lang="en-US" dirty="0" smtClean="0"/>
              <a:t>+25%</a:t>
            </a:r>
          </a:p>
          <a:p>
            <a:endParaRPr lang="en-US" dirty="0" smtClean="0"/>
          </a:p>
          <a:p>
            <a:endParaRPr lang="en-US" dirty="0" smtClean="0"/>
          </a:p>
          <a:p>
            <a:endParaRPr lang="en-US" dirty="0" smtClean="0"/>
          </a:p>
          <a:p>
            <a:r>
              <a:rPr lang="en-US" dirty="0" smtClean="0"/>
              <a:t>0%</a:t>
            </a:r>
          </a:p>
          <a:p>
            <a:endParaRPr lang="en-US" dirty="0" smtClean="0"/>
          </a:p>
          <a:p>
            <a:endParaRPr lang="en-US" dirty="0" smtClean="0"/>
          </a:p>
          <a:p>
            <a:endParaRPr lang="en-US" dirty="0" smtClean="0"/>
          </a:p>
          <a:p>
            <a:r>
              <a:rPr lang="en-US" dirty="0" smtClean="0"/>
              <a:t>-25%</a:t>
            </a:r>
          </a:p>
          <a:p>
            <a:endParaRPr lang="en-US" dirty="0" smtClean="0"/>
          </a:p>
          <a:p>
            <a:endParaRPr lang="en-US" dirty="0" smtClean="0"/>
          </a:p>
          <a:p>
            <a:endParaRPr lang="en-US" dirty="0" smtClean="0"/>
          </a:p>
          <a:p>
            <a:r>
              <a:rPr lang="en-US" dirty="0" smtClean="0"/>
              <a:t>-50%</a:t>
            </a:r>
            <a:endParaRPr lang="en-US" dirty="0"/>
          </a:p>
        </p:txBody>
      </p:sp>
      <p:cxnSp>
        <p:nvCxnSpPr>
          <p:cNvPr id="7" name="Straight Connector 6"/>
          <p:cNvCxnSpPr/>
          <p:nvPr/>
        </p:nvCxnSpPr>
        <p:spPr>
          <a:xfrm>
            <a:off x="914400" y="3505200"/>
            <a:ext cx="769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524000" y="3505200"/>
            <a:ext cx="9144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- 46%</a:t>
            </a:r>
            <a:endParaRPr lang="en-US" sz="2400" dirty="0"/>
          </a:p>
        </p:txBody>
      </p:sp>
      <p:sp>
        <p:nvSpPr>
          <p:cNvPr id="9" name="TextBox 8"/>
          <p:cNvSpPr txBox="1"/>
          <p:nvPr/>
        </p:nvSpPr>
        <p:spPr>
          <a:xfrm>
            <a:off x="1371600" y="5410200"/>
            <a:ext cx="1447800" cy="369332"/>
          </a:xfrm>
          <a:prstGeom prst="rect">
            <a:avLst/>
          </a:prstGeom>
          <a:noFill/>
        </p:spPr>
        <p:txBody>
          <a:bodyPr wrap="square" rtlCol="0">
            <a:spAutoFit/>
          </a:bodyPr>
          <a:lstStyle/>
          <a:p>
            <a:r>
              <a:rPr lang="en-US" dirty="0" smtClean="0"/>
              <a:t>Estate Tax</a:t>
            </a:r>
            <a:endParaRPr lang="en-US" dirty="0"/>
          </a:p>
        </p:txBody>
      </p:sp>
      <p:sp>
        <p:nvSpPr>
          <p:cNvPr id="10" name="Rectangle 9"/>
          <p:cNvSpPr/>
          <p:nvPr/>
        </p:nvSpPr>
        <p:spPr>
          <a:xfrm>
            <a:off x="4114800" y="3505200"/>
            <a:ext cx="9144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-31%</a:t>
            </a:r>
            <a:endParaRPr lang="en-US" sz="2400" dirty="0"/>
          </a:p>
        </p:txBody>
      </p:sp>
      <p:sp>
        <p:nvSpPr>
          <p:cNvPr id="11" name="TextBox 10"/>
          <p:cNvSpPr txBox="1"/>
          <p:nvPr/>
        </p:nvSpPr>
        <p:spPr>
          <a:xfrm>
            <a:off x="3810000" y="5029200"/>
            <a:ext cx="1828800" cy="369332"/>
          </a:xfrm>
          <a:prstGeom prst="rect">
            <a:avLst/>
          </a:prstGeom>
          <a:noFill/>
        </p:spPr>
        <p:txBody>
          <a:bodyPr wrap="square" rtlCol="0">
            <a:spAutoFit/>
          </a:bodyPr>
          <a:lstStyle/>
          <a:p>
            <a:r>
              <a:rPr lang="en-US" dirty="0" smtClean="0"/>
              <a:t>Capital Gains Tax</a:t>
            </a:r>
            <a:endParaRPr lang="en-US" dirty="0"/>
          </a:p>
        </p:txBody>
      </p:sp>
      <p:sp>
        <p:nvSpPr>
          <p:cNvPr id="12" name="Rectangle 11"/>
          <p:cNvSpPr/>
          <p:nvPr/>
        </p:nvSpPr>
        <p:spPr>
          <a:xfrm>
            <a:off x="7010400" y="2362200"/>
            <a:ext cx="914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+25%</a:t>
            </a:r>
            <a:endParaRPr lang="en-US" sz="2400" dirty="0"/>
          </a:p>
        </p:txBody>
      </p:sp>
      <p:sp>
        <p:nvSpPr>
          <p:cNvPr id="13" name="TextBox 12"/>
          <p:cNvSpPr txBox="1"/>
          <p:nvPr/>
        </p:nvSpPr>
        <p:spPr>
          <a:xfrm>
            <a:off x="6781800" y="3581400"/>
            <a:ext cx="1676400" cy="369332"/>
          </a:xfrm>
          <a:prstGeom prst="rect">
            <a:avLst/>
          </a:prstGeom>
          <a:noFill/>
        </p:spPr>
        <p:txBody>
          <a:bodyPr wrap="square" rtlCol="0">
            <a:spAutoFit/>
          </a:bodyPr>
          <a:lstStyle/>
          <a:p>
            <a:r>
              <a:rPr lang="en-US" dirty="0" smtClean="0"/>
              <a:t>Payroll Tax</a:t>
            </a:r>
            <a:endParaRPr lang="en-US" dirty="0"/>
          </a:p>
        </p:txBody>
      </p:sp>
      <p:sp>
        <p:nvSpPr>
          <p:cNvPr id="14" name="TextBox 13"/>
          <p:cNvSpPr txBox="1"/>
          <p:nvPr/>
        </p:nvSpPr>
        <p:spPr>
          <a:xfrm>
            <a:off x="457200" y="6172200"/>
            <a:ext cx="8077200" cy="415498"/>
          </a:xfrm>
          <a:prstGeom prst="rect">
            <a:avLst/>
          </a:prstGeom>
          <a:noFill/>
        </p:spPr>
        <p:txBody>
          <a:bodyPr wrap="square" rtlCol="0">
            <a:spAutoFit/>
          </a:bodyPr>
          <a:lstStyle/>
          <a:p>
            <a:r>
              <a:rPr lang="en-US" sz="1050" dirty="0" smtClean="0"/>
              <a:t>Source: UFE calculations from Tax Policy Center data for payroll tax through 2005 and Capital Gains Tax through 2002 and the Heritage Foundation for the Estate Tax through 2005</a:t>
            </a:r>
            <a:endParaRPr lang="en-US" sz="1050" dirty="0"/>
          </a:p>
        </p:txBody>
      </p:sp>
      <p:sp>
        <p:nvSpPr>
          <p:cNvPr id="15" name="Slide Number Placeholder 14"/>
          <p:cNvSpPr>
            <a:spLocks noGrp="1"/>
          </p:cNvSpPr>
          <p:nvPr>
            <p:ph type="sldNum" sz="quarter" idx="12"/>
          </p:nvPr>
        </p:nvSpPr>
        <p:spPr/>
        <p:txBody>
          <a:bodyPr/>
          <a:lstStyle/>
          <a:p>
            <a:fld id="{95B3E4F9-98C9-4813-AC6A-FE2F9590A7A9}"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9523</TotalTime>
  <Words>1709</Words>
  <Application>Microsoft Office PowerPoint</Application>
  <PresentationFormat>On-screen Show (4:3)</PresentationFormat>
  <Paragraphs>197</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Effective Tax Rates For the Top 1% and Middle Quintile of Households 1948-2013 (income + Payroll tax) </vt:lpstr>
      <vt:lpstr>PowerPoint Presentation</vt:lpstr>
      <vt:lpstr>Percentage of Federal Tax Collections from Individuals &amp; Corporations</vt:lpstr>
      <vt:lpstr>PowerPoint Presentation</vt:lpstr>
      <vt:lpstr>Change in Top Federal Tax Rates on Wealth and Work Since 1980</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Gross Domestic Product By Country 1980 - 2010</dc:title>
  <dc:creator>Steve Wyatt</dc:creator>
  <cp:lastModifiedBy>5750</cp:lastModifiedBy>
  <cp:revision>93</cp:revision>
  <dcterms:created xsi:type="dcterms:W3CDTF">2011-05-12T13:09:28Z</dcterms:created>
  <dcterms:modified xsi:type="dcterms:W3CDTF">2013-02-12T18:15:31Z</dcterms:modified>
</cp:coreProperties>
</file>